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Source Han Sans KR Bold" charset="1" panose="020B0800000000000000"/>
      <p:regular r:id="rId27"/>
    </p:embeddedFont>
    <p:embeddedFont>
      <p:font typeface="Source Han Sans KR" charset="1" panose="020B0400000000000000"/>
      <p:regular r:id="rId28"/>
    </p:embeddedFont>
    <p:embeddedFont>
      <p:font typeface="Montserrat" charset="1" panose="00000500000000000000"/>
      <p:regular r:id="rId29"/>
    </p:embeddedFont>
    <p:embeddedFont>
      <p:font typeface="Montserrat Bold" charset="1" panose="00000800000000000000"/>
      <p:regular r:id="rId30"/>
    </p:embeddedFont>
    <p:embeddedFont>
      <p:font typeface="210 네버랜드" charset="1" panose="02020503020101020101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5.png" Type="http://schemas.openxmlformats.org/officeDocument/2006/relationships/image"/><Relationship Id="rId11" Target="../media/image36.png" Type="http://schemas.openxmlformats.org/officeDocument/2006/relationships/image"/><Relationship Id="rId12" Target="../media/image37.png" Type="http://schemas.openxmlformats.org/officeDocument/2006/relationships/image"/><Relationship Id="rId13" Target="../media/image38.png" Type="http://schemas.openxmlformats.org/officeDocument/2006/relationships/image"/><Relationship Id="rId14" Target="../media/image39.png" Type="http://schemas.openxmlformats.org/officeDocument/2006/relationships/image"/><Relationship Id="rId15" Target="../media/image40.png" Type="http://schemas.openxmlformats.org/officeDocument/2006/relationships/image"/><Relationship Id="rId2" Target="../media/image27.pn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Relationship Id="rId6" Target="../media/image31.png" Type="http://schemas.openxmlformats.org/officeDocument/2006/relationships/image"/><Relationship Id="rId7" Target="../media/image32.png" Type="http://schemas.openxmlformats.org/officeDocument/2006/relationships/image"/><Relationship Id="rId8" Target="../media/image33.png" Type="http://schemas.openxmlformats.org/officeDocument/2006/relationships/image"/><Relationship Id="rId9" Target="../media/image34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41.png" Type="http://schemas.openxmlformats.org/officeDocument/2006/relationships/image"/><Relationship Id="rId5" Target="../media/image42.png" Type="http://schemas.openxmlformats.org/officeDocument/2006/relationships/image"/><Relationship Id="rId6" Target="../media/image4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4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641401" y="7640401"/>
            <a:ext cx="1617899" cy="161789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343528" y="3086100"/>
            <a:ext cx="2340292" cy="4114800"/>
          </a:xfrm>
          <a:custGeom>
            <a:avLst/>
            <a:gdLst/>
            <a:ahLst/>
            <a:cxnLst/>
            <a:rect r="r" b="b" t="t" l="l"/>
            <a:pathLst>
              <a:path h="4114800" w="2340292">
                <a:moveTo>
                  <a:pt x="0" y="0"/>
                </a:moveTo>
                <a:lnTo>
                  <a:pt x="2340292" y="0"/>
                </a:lnTo>
                <a:lnTo>
                  <a:pt x="23402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064060"/>
            <a:ext cx="8655120" cy="1069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75"/>
              </a:lnSpc>
              <a:spcBef>
                <a:spcPct val="0"/>
              </a:spcBef>
            </a:pPr>
            <a:r>
              <a:rPr lang="en-US" b="true" sz="6267">
                <a:solidFill>
                  <a:srgbClr val="3160D8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피클(pickle)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511740"/>
            <a:ext cx="5513144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피비클릭을 소개합니다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95295" y="8836025"/>
            <a:ext cx="294919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2024.09.11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693903" y="8183379"/>
            <a:ext cx="1512894" cy="474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1"/>
              </a:lnSpc>
              <a:spcBef>
                <a:spcPct val="0"/>
              </a:spcBef>
            </a:pPr>
            <a:r>
              <a:rPr lang="en-US" sz="2786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PICKLE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194806" y="8836025"/>
            <a:ext cx="703615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김가언, 김나현, 박찬란, 윤재욱, 오수연, 이원규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01759" y="8235897"/>
            <a:ext cx="294919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160D8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2조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60930" y="2106341"/>
            <a:ext cx="8083774" cy="7686051"/>
          </a:xfrm>
          <a:custGeom>
            <a:avLst/>
            <a:gdLst/>
            <a:ahLst/>
            <a:cxnLst/>
            <a:rect r="r" b="b" t="t" l="l"/>
            <a:pathLst>
              <a:path h="7686051" w="8083774">
                <a:moveTo>
                  <a:pt x="0" y="0"/>
                </a:moveTo>
                <a:lnTo>
                  <a:pt x="8083774" y="0"/>
                </a:lnTo>
                <a:lnTo>
                  <a:pt x="8083774" y="7686051"/>
                </a:lnTo>
                <a:lnTo>
                  <a:pt x="0" y="76860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436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60930" y="1038225"/>
            <a:ext cx="7150434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99"/>
              </a:lnSpc>
            </a:pPr>
            <a:r>
              <a:rPr lang="en-US" b="true" sz="4833" spc="-343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주요기능1 - 마이데이터 확인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96814" y="2232211"/>
            <a:ext cx="7616949" cy="2090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0"/>
              </a:lnSpc>
            </a:pPr>
            <a:r>
              <a:rPr lang="en-US" b="true" sz="2486" spc="126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마이데이터 특징에 따른 자산 뱃지 부여</a:t>
            </a:r>
          </a:p>
          <a:p>
            <a:pPr algn="ctr">
              <a:lnSpc>
                <a:spcPts val="3340"/>
              </a:lnSpc>
            </a:pPr>
            <a:r>
              <a:rPr lang="en-US" sz="2386" spc="12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EX) 금고왕 - 인출가능금액이 낮고 은행 적금이 많을수록 </a:t>
            </a:r>
          </a:p>
          <a:p>
            <a:pPr algn="ctr">
              <a:lnSpc>
                <a:spcPts val="3340"/>
              </a:lnSpc>
            </a:pPr>
          </a:p>
          <a:p>
            <a:pPr algn="ctr">
              <a:lnSpc>
                <a:spcPts val="3340"/>
              </a:lnSpc>
            </a:pPr>
          </a:p>
          <a:p>
            <a:pPr algn="ctr">
              <a:lnSpc>
                <a:spcPts val="334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828775" y="5025810"/>
            <a:ext cx="8153028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 spc="12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나의 마이데이터 시각화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11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유동자산, 투자자산, 미래자산, 기타자산으로 종합적인 확인 가능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31214" y="7438755"/>
            <a:ext cx="6148150" cy="1242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b="true" sz="2599" spc="13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마이데이터 모아보기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11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총 증권, 은행, 부동산, 대출4가지의 자산 군으로 나누어 각 세부자산 확인가능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60930" y="2597955"/>
            <a:ext cx="8651810" cy="6660345"/>
          </a:xfrm>
          <a:custGeom>
            <a:avLst/>
            <a:gdLst/>
            <a:ahLst/>
            <a:cxnLst/>
            <a:rect r="r" b="b" t="t" l="l"/>
            <a:pathLst>
              <a:path h="6660345" w="8651810">
                <a:moveTo>
                  <a:pt x="0" y="0"/>
                </a:moveTo>
                <a:lnTo>
                  <a:pt x="8651810" y="0"/>
                </a:lnTo>
                <a:lnTo>
                  <a:pt x="8651810" y="6660345"/>
                </a:lnTo>
                <a:lnTo>
                  <a:pt x="0" y="6660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60930" y="1028700"/>
            <a:ext cx="7576934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20"/>
              </a:lnSpc>
            </a:pPr>
            <a:r>
              <a:rPr lang="en-US" b="true" sz="4100" spc="-29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주요기능2 - PB 프로필 조회 및 선택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COMPANY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168658" y="2550330"/>
            <a:ext cx="6552843" cy="149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PB 프로필 조회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PB의 주력분야와 관심토픽 , 투자가능 최소 금액을 통해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고객은 여러 PB 중 본인에게 맞는 PB를 선택할 수 있다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630858" y="4947705"/>
            <a:ext cx="5628442" cy="149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PB 프로필 등록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PB는 본인의 프로필을 등록할 수 있고 프로필로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고객에게 직접 </a:t>
            </a: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PR이 가능하다.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866418" y="7348355"/>
            <a:ext cx="7157323" cy="1133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PB 예약하기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원하는 PB를 찾은 고객은 해당 PB에게 상담 예약을 신청한다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61551" y="2420121"/>
            <a:ext cx="9576909" cy="6566971"/>
          </a:xfrm>
          <a:custGeom>
            <a:avLst/>
            <a:gdLst/>
            <a:ahLst/>
            <a:cxnLst/>
            <a:rect r="r" b="b" t="t" l="l"/>
            <a:pathLst>
              <a:path h="6566971" w="9576909">
                <a:moveTo>
                  <a:pt x="0" y="0"/>
                </a:moveTo>
                <a:lnTo>
                  <a:pt x="9576909" y="0"/>
                </a:lnTo>
                <a:lnTo>
                  <a:pt x="9576909" y="6566970"/>
                </a:lnTo>
                <a:lnTo>
                  <a:pt x="0" y="65669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91" t="-337" r="-4384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COMPANY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38788" y="693575"/>
            <a:ext cx="5812784" cy="67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76"/>
              </a:lnSpc>
            </a:pPr>
            <a:r>
              <a:rPr lang="en-US" b="true" sz="4563" spc="-324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주요기능3 - 요청서 작성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75601" y="2067169"/>
            <a:ext cx="5802511" cy="18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나의 마이데이터 이미지 불러오기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금융 제약법상 마이데이터 자체를 그대로 PB에게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넘겨줄 수 없기에 이미지를 따로 캡처하여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PB에게 전달할 수 있다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328124" y="4774776"/>
            <a:ext cx="6497464" cy="18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3160D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나의 투자성향 작성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마이데이터뿐만 아니라 PB와 상담시 PB가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고객의 투자 성향을 확인하고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프리셋에 반영하기 위해 상담 전 요청서에 미리 작성한</a:t>
            </a:r>
            <a:r>
              <a:rPr lang="en-US" sz="2086" spc="106">
                <a:solidFill>
                  <a:srgbClr val="3160D8"/>
                </a:solidFill>
                <a:latin typeface="Montserrat"/>
                <a:ea typeface="Montserrat"/>
                <a:cs typeface="Montserrat"/>
                <a:sym typeface="Montserrat"/>
              </a:rPr>
              <a:t>다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1713939" y="7675401"/>
            <a:ext cx="5725835" cy="1133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상담 요청 사항 작성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다양한 상담 요청 사항을 자유롭게 작성할 수 있다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60687" y="7717704"/>
            <a:ext cx="968472" cy="968472"/>
          </a:xfrm>
          <a:custGeom>
            <a:avLst/>
            <a:gdLst/>
            <a:ahLst/>
            <a:cxnLst/>
            <a:rect r="r" b="b" t="t" l="l"/>
            <a:pathLst>
              <a:path h="968472" w="968472">
                <a:moveTo>
                  <a:pt x="0" y="0"/>
                </a:moveTo>
                <a:lnTo>
                  <a:pt x="968471" y="0"/>
                </a:lnTo>
                <a:lnTo>
                  <a:pt x="968471" y="968471"/>
                </a:lnTo>
                <a:lnTo>
                  <a:pt x="0" y="968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63998" y="2699074"/>
            <a:ext cx="8565160" cy="6164235"/>
          </a:xfrm>
          <a:custGeom>
            <a:avLst/>
            <a:gdLst/>
            <a:ahLst/>
            <a:cxnLst/>
            <a:rect r="r" b="b" t="t" l="l"/>
            <a:pathLst>
              <a:path h="6164235" w="8565160">
                <a:moveTo>
                  <a:pt x="0" y="0"/>
                </a:moveTo>
                <a:lnTo>
                  <a:pt x="8565160" y="0"/>
                </a:lnTo>
                <a:lnTo>
                  <a:pt x="8565160" y="6164235"/>
                </a:lnTo>
                <a:lnTo>
                  <a:pt x="0" y="61642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93780" y="772361"/>
            <a:ext cx="4542347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35"/>
              </a:lnSpc>
            </a:pPr>
            <a:r>
              <a:rPr lang="en-US" b="true" sz="3196" spc="-22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주요기능4 - 실시간 화상 채팅 및 포트폴리오 전략 만들기(1)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28744" y="1746399"/>
            <a:ext cx="7163514" cy="18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실시간 화상 채팅</a:t>
            </a:r>
            <a:r>
              <a:rPr lang="en-US" b="true" sz="2386" spc="12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PB와 고객이 예약하기로 한 시간에 도달하면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실시간 화상 채팅 방이 생기고 PB와 고객은 그 방에 입장하여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비대면 화상 채팅을 할 수 있다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994106" y="4473860"/>
            <a:ext cx="8032790" cy="18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화면 공유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PB와 고객은 화상채팅을 하면서 화면 공유를 할 수 있다.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PB는 포트폴리오 전략을 만드는 화면을 공유할 수 있고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고객은 원하는 금융상품에 대한 자료 조사를 한 화면을 공유할 수 있다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1623655" y="7198360"/>
            <a:ext cx="4773692" cy="149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채팅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PB와 고객은 비대면 화상 서비스 말고도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직접 채팅을 입력할 수도 있다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60687" y="7717704"/>
            <a:ext cx="968472" cy="968472"/>
          </a:xfrm>
          <a:custGeom>
            <a:avLst/>
            <a:gdLst/>
            <a:ahLst/>
            <a:cxnLst/>
            <a:rect r="r" b="b" t="t" l="l"/>
            <a:pathLst>
              <a:path h="968472" w="968472">
                <a:moveTo>
                  <a:pt x="0" y="0"/>
                </a:moveTo>
                <a:lnTo>
                  <a:pt x="968471" y="0"/>
                </a:lnTo>
                <a:lnTo>
                  <a:pt x="968471" y="968471"/>
                </a:lnTo>
                <a:lnTo>
                  <a:pt x="0" y="9684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63998" y="2699074"/>
            <a:ext cx="8565160" cy="6164235"/>
          </a:xfrm>
          <a:custGeom>
            <a:avLst/>
            <a:gdLst/>
            <a:ahLst/>
            <a:cxnLst/>
            <a:rect r="r" b="b" t="t" l="l"/>
            <a:pathLst>
              <a:path h="6164235" w="8565160">
                <a:moveTo>
                  <a:pt x="0" y="0"/>
                </a:moveTo>
                <a:lnTo>
                  <a:pt x="8565160" y="0"/>
                </a:lnTo>
                <a:lnTo>
                  <a:pt x="8565160" y="6164235"/>
                </a:lnTo>
                <a:lnTo>
                  <a:pt x="0" y="61642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93780" y="772361"/>
            <a:ext cx="4542347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35"/>
              </a:lnSpc>
            </a:pPr>
            <a:r>
              <a:rPr lang="en-US" b="true" sz="3196" spc="-22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주요기능4 - 실시간 화상 채팅 및 포트폴리오 전략 만들기(2)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67563" y="3108354"/>
            <a:ext cx="7178040" cy="221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포트폴리오 전략 만들기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국내주식, 해외주식, ETF, 원자채, 채권 총 5가지의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대분류에 따른 주식 종목들을 담을 수 있다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또 섹터 별로 해당되는 주식을 검색하여 원하는 종목을 전략에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추가할 수 있고 각 구성 비율을 직접 정할 수 있다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618619" y="6344214"/>
            <a:ext cx="6475929" cy="18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백테스트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자산 군별로 10년치 주가에 따른 백테스팅을 할 수 있고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샤프 지수, 누적 손익률을 확인할 수 있다 자산을 다 합친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최종 전략에 따라서도 백테스트를 진행할 수 있다</a:t>
            </a: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61883" y="2401223"/>
            <a:ext cx="9453450" cy="6162621"/>
          </a:xfrm>
          <a:custGeom>
            <a:avLst/>
            <a:gdLst/>
            <a:ahLst/>
            <a:cxnLst/>
            <a:rect r="r" b="b" t="t" l="l"/>
            <a:pathLst>
              <a:path h="6162621" w="9453450">
                <a:moveTo>
                  <a:pt x="0" y="0"/>
                </a:moveTo>
                <a:lnTo>
                  <a:pt x="9453450" y="0"/>
                </a:lnTo>
                <a:lnTo>
                  <a:pt x="9453450" y="6162621"/>
                </a:lnTo>
                <a:lnTo>
                  <a:pt x="0" y="61626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68" t="0" r="-4931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93780" y="772361"/>
            <a:ext cx="4542347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35"/>
              </a:lnSpc>
            </a:pPr>
            <a:r>
              <a:rPr lang="en-US" b="true" sz="3196" spc="-22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주요기능5 - 매매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30264" y="1696286"/>
            <a:ext cx="5642967" cy="18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매매 계산</a:t>
            </a:r>
            <a:r>
              <a:rPr lang="en-US" b="true" sz="2386" spc="121">
                <a:solidFill>
                  <a:srgbClr val="5978F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생성된 전략에 매수하길 원하는 금액을 입력하면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전략에 있는 자산군 별, 종목 별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비율에 따라 매수할 수량이 자동 계산된다    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902889" y="6907898"/>
            <a:ext cx="6497717" cy="18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일괄주문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계산된 종목별 비율과 수량에 따라 일괄 주문을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진행시키면 주문이 되고 내 포트폴리오에 주문한 내역이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담긴 것을 확인할 수 있다 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1938554" y="4190825"/>
            <a:ext cx="4426387" cy="185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0"/>
              </a:lnSpc>
            </a:pPr>
            <a:r>
              <a:rPr lang="en-US" b="true" sz="2386" spc="121">
                <a:solidFill>
                  <a:srgbClr val="496CE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실시간 주가 </a:t>
            </a:r>
            <a:r>
              <a:rPr lang="en-US" b="true" sz="2386" spc="12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실시간 주가 데이터를 받아올 수 있다.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따라서 그 가격에 따라 종목에 따른 </a:t>
            </a:r>
          </a:p>
          <a:p>
            <a:pPr algn="ctr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매수할 수량이 계속 변동된다.</a:t>
            </a: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</a:p>
          <a:p>
            <a:pPr algn="ctr">
              <a:lnSpc>
                <a:spcPts val="29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40570" y="2532455"/>
            <a:ext cx="5053977" cy="1057833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3" id="3"/>
          <p:cNvSpPr/>
          <p:nvPr/>
        </p:nvSpPr>
        <p:spPr>
          <a:xfrm rot="0">
            <a:off x="1335754" y="2449399"/>
            <a:ext cx="5075737" cy="1057833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2499053" y="2811624"/>
            <a:ext cx="3366809" cy="368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39"/>
              </a:lnSpc>
            </a:pPr>
            <a:r>
              <a:rPr lang="en-US" b="true" sz="2140" spc="109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마이데이터 법규 관련 이슈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37658" y="2702334"/>
            <a:ext cx="521857" cy="551964"/>
          </a:xfrm>
          <a:custGeom>
            <a:avLst/>
            <a:gdLst/>
            <a:ahLst/>
            <a:cxnLst/>
            <a:rect r="r" b="b" t="t" l="l"/>
            <a:pathLst>
              <a:path h="551964" w="521857">
                <a:moveTo>
                  <a:pt x="0" y="0"/>
                </a:moveTo>
                <a:lnTo>
                  <a:pt x="521857" y="0"/>
                </a:lnTo>
                <a:lnTo>
                  <a:pt x="521857" y="551964"/>
                </a:lnTo>
                <a:lnTo>
                  <a:pt x="0" y="5519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60930" y="1028700"/>
            <a:ext cx="5125544" cy="715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82"/>
              </a:lnSpc>
            </a:pPr>
            <a:r>
              <a:rPr lang="en-US" b="true" sz="4735" spc="-33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이슈 및 해결방안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AutoShape 11" id="11"/>
          <p:cNvSpPr/>
          <p:nvPr/>
        </p:nvSpPr>
        <p:spPr>
          <a:xfrm rot="0">
            <a:off x="1545387" y="5015044"/>
            <a:ext cx="5053977" cy="1057833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12" id="12"/>
          <p:cNvSpPr/>
          <p:nvPr/>
        </p:nvSpPr>
        <p:spPr>
          <a:xfrm rot="0">
            <a:off x="1440570" y="4931988"/>
            <a:ext cx="5075737" cy="1057833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13" id="13"/>
          <p:cNvSpPr txBox="true"/>
          <p:nvPr/>
        </p:nvSpPr>
        <p:spPr>
          <a:xfrm rot="0">
            <a:off x="2753500" y="5252960"/>
            <a:ext cx="3366809" cy="368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39"/>
              </a:lnSpc>
            </a:pPr>
            <a:r>
              <a:rPr lang="en-US" b="true" sz="2140" spc="109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WEB RTC 관련 이슈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742475" y="5184923"/>
            <a:ext cx="521857" cy="551964"/>
          </a:xfrm>
          <a:custGeom>
            <a:avLst/>
            <a:gdLst/>
            <a:ahLst/>
            <a:cxnLst/>
            <a:rect r="r" b="b" t="t" l="l"/>
            <a:pathLst>
              <a:path h="551964" w="521857">
                <a:moveTo>
                  <a:pt x="0" y="0"/>
                </a:moveTo>
                <a:lnTo>
                  <a:pt x="521857" y="0"/>
                </a:lnTo>
                <a:lnTo>
                  <a:pt x="521857" y="551964"/>
                </a:lnTo>
                <a:lnTo>
                  <a:pt x="0" y="5519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5" id="15"/>
          <p:cNvSpPr/>
          <p:nvPr/>
        </p:nvSpPr>
        <p:spPr>
          <a:xfrm rot="0">
            <a:off x="1597795" y="7498958"/>
            <a:ext cx="5053977" cy="1057833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16" id="16"/>
          <p:cNvSpPr/>
          <p:nvPr/>
        </p:nvSpPr>
        <p:spPr>
          <a:xfrm rot="0">
            <a:off x="1492979" y="7415902"/>
            <a:ext cx="5075737" cy="1057833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17" id="17"/>
          <p:cNvSpPr txBox="true"/>
          <p:nvPr/>
        </p:nvSpPr>
        <p:spPr>
          <a:xfrm rot="0">
            <a:off x="2805909" y="7528721"/>
            <a:ext cx="3366809" cy="785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1"/>
              </a:lnSpc>
            </a:pPr>
            <a:r>
              <a:rPr lang="en-US" b="true" sz="2240" spc="114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MQ와</a:t>
            </a:r>
          </a:p>
          <a:p>
            <a:pPr algn="l" marL="0" indent="0" lvl="0">
              <a:lnSpc>
                <a:spcPts val="3181"/>
              </a:lnSpc>
            </a:pPr>
            <a:r>
              <a:rPr lang="en-US" b="true" sz="2240" spc="114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REST TEMPLATE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794883" y="7668836"/>
            <a:ext cx="521857" cy="551964"/>
          </a:xfrm>
          <a:custGeom>
            <a:avLst/>
            <a:gdLst/>
            <a:ahLst/>
            <a:cxnLst/>
            <a:rect r="r" b="b" t="t" l="l"/>
            <a:pathLst>
              <a:path h="551964" w="521857">
                <a:moveTo>
                  <a:pt x="0" y="0"/>
                </a:moveTo>
                <a:lnTo>
                  <a:pt x="521857" y="0"/>
                </a:lnTo>
                <a:lnTo>
                  <a:pt x="521857" y="551965"/>
                </a:lnTo>
                <a:lnTo>
                  <a:pt x="0" y="5519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8026085" y="2104742"/>
            <a:ext cx="9277239" cy="1470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고객 마이데이터는 직접 가지고 있거나 정보 그대로를 PB에게 전달할 수 없기에 </a:t>
            </a:r>
          </a:p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스크린샷을 찍어서 보내거나 요청서 부분에서 투자 자산이나 </a:t>
            </a:r>
          </a:p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성향등을 적을 수 있는 기능을 만들어 </a:t>
            </a:r>
          </a:p>
          <a:p>
            <a:pPr algn="ctr">
              <a:lnSpc>
                <a:spcPts val="2926"/>
              </a:lnSpc>
              <a:spcBef>
                <a:spcPct val="0"/>
              </a:spcBef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마이데이터를 법규 관련 이슈를 간접적으로 해결하려고 했음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026085" y="4446506"/>
            <a:ext cx="9277239" cy="2156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PB와 고객의 </a:t>
            </a:r>
            <a:r>
              <a:rPr lang="en-US" b="true" sz="2086" spc="106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라포 형성</a:t>
            </a: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을 위해 화면 공유 시에도, 얼굴이 보일 수 있어야하지만, 이런 데이터 스트림 구분을 피어쪽에서 하지 못해 랜덤하게 미디어가 나옴</a:t>
            </a:r>
          </a:p>
          <a:p>
            <a:pPr algn="l">
              <a:lnSpc>
                <a:spcPts val="2920"/>
              </a:lnSpc>
            </a:pPr>
          </a:p>
          <a:p>
            <a:pPr algn="l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데이터 채널을 통해 수신한 메시지의 </a:t>
            </a:r>
            <a:r>
              <a:rPr lang="en-US" b="true" sz="2086" spc="106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TYPE</a:t>
            </a: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과 </a:t>
            </a:r>
            <a:r>
              <a:rPr lang="en-US" b="true" sz="2086" spc="106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MESSAGE</a:t>
            </a: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값으로 </a:t>
            </a:r>
          </a:p>
          <a:p>
            <a:pPr algn="l">
              <a:lnSpc>
                <a:spcPts val="2920"/>
              </a:lnSpc>
            </a:pPr>
            <a:r>
              <a:rPr lang="en-US" sz="2086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스트림 혹은 채팅기능인지 판별하여 해결함</a:t>
            </a:r>
          </a:p>
          <a:p>
            <a:pPr algn="l">
              <a:lnSpc>
                <a:spcPts val="2920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7356622" y="7018006"/>
            <a:ext cx="10616165" cy="4442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8"/>
              </a:lnSpc>
            </a:pPr>
            <a:r>
              <a:rPr lang="en-US" sz="2098" spc="10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PB의 정보는 PB서버, 고객의 정보는 고객서버와 연결된 DB에 존재함</a:t>
            </a:r>
          </a:p>
          <a:p>
            <a:pPr algn="ctr">
              <a:lnSpc>
                <a:spcPts val="2938"/>
              </a:lnSpc>
            </a:pPr>
            <a:r>
              <a:rPr lang="en-US" sz="2098" spc="10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공통서버를 사용할 경우, 사용자의 정보를 가져오기 위해서는 다른 서버에 요청을 보내야함</a:t>
            </a:r>
          </a:p>
          <a:p>
            <a:pPr algn="ctr">
              <a:lnSpc>
                <a:spcPts val="2938"/>
              </a:lnSpc>
            </a:pPr>
          </a:p>
          <a:p>
            <a:pPr algn="ctr">
              <a:lnSpc>
                <a:spcPts val="2938"/>
              </a:lnSpc>
            </a:pPr>
            <a:r>
              <a:rPr lang="en-US" sz="2098" spc="10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상담 수락시, 상담서버로 상담룸와 ROOMID를 보내주기 위해 사용하는 MQ를</a:t>
            </a:r>
          </a:p>
          <a:p>
            <a:pPr algn="ctr">
              <a:lnSpc>
                <a:spcPts val="2938"/>
              </a:lnSpc>
            </a:pPr>
            <a:r>
              <a:rPr lang="en-US" sz="2098" spc="10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이 때 동기적 사용했으나, 상담요청서 생성 응답에 </a:t>
            </a:r>
            <a:r>
              <a:rPr lang="en-US" b="true" sz="2098" spc="10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약 1.5초</a:t>
            </a:r>
            <a:r>
              <a:rPr lang="en-US" sz="2098" spc="10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정도 오랜 시간이 걸리고</a:t>
            </a:r>
          </a:p>
          <a:p>
            <a:pPr algn="ctr">
              <a:lnSpc>
                <a:spcPts val="2938"/>
              </a:lnSpc>
            </a:pPr>
            <a:r>
              <a:rPr lang="en-US" b="true" sz="2098" spc="10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간헐적</a:t>
            </a:r>
            <a:r>
              <a:rPr lang="en-US" sz="2098" spc="10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으로 </a:t>
            </a:r>
            <a:r>
              <a:rPr lang="en-US" b="true" sz="2098" spc="10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메시지 손실</a:t>
            </a:r>
            <a:r>
              <a:rPr lang="en-US" sz="2098" spc="10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이 생김</a:t>
            </a:r>
          </a:p>
          <a:p>
            <a:pPr algn="ctr">
              <a:lnSpc>
                <a:spcPts val="2938"/>
              </a:lnSpc>
            </a:pPr>
          </a:p>
          <a:p>
            <a:pPr algn="ctr">
              <a:lnSpc>
                <a:spcPts val="2938"/>
              </a:lnSpc>
            </a:pPr>
            <a:r>
              <a:rPr lang="en-US" b="true" sz="2098" spc="10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REST TEMPLATE</a:t>
            </a:r>
            <a:r>
              <a:rPr lang="en-US" sz="2098" spc="10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으로 전환하여 이전보다 </a:t>
            </a:r>
            <a:r>
              <a:rPr lang="en-US" b="true" sz="2098" spc="10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빠르게</a:t>
            </a:r>
            <a:r>
              <a:rPr lang="en-US" sz="2098" spc="10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상담요청서 생성이 가능하도록 함</a:t>
            </a:r>
          </a:p>
          <a:p>
            <a:pPr algn="ctr">
              <a:lnSpc>
                <a:spcPts val="2938"/>
              </a:lnSpc>
            </a:pPr>
          </a:p>
          <a:p>
            <a:pPr algn="ctr">
              <a:lnSpc>
                <a:spcPts val="2938"/>
              </a:lnSpc>
            </a:pPr>
          </a:p>
          <a:p>
            <a:pPr algn="ctr">
              <a:lnSpc>
                <a:spcPts val="2938"/>
              </a:lnSpc>
            </a:pPr>
          </a:p>
          <a:p>
            <a:pPr algn="ctr">
              <a:lnSpc>
                <a:spcPts val="293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67066" y="757238"/>
            <a:ext cx="7576934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40"/>
              </a:lnSpc>
            </a:pPr>
            <a:r>
              <a:rPr lang="en-US" b="true" sz="4200" spc="-298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아키텍처 및 기술 스택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331699" y="1573236"/>
            <a:ext cx="14373137" cy="8246587"/>
          </a:xfrm>
          <a:custGeom>
            <a:avLst/>
            <a:gdLst/>
            <a:ahLst/>
            <a:cxnLst/>
            <a:rect r="r" b="b" t="t" l="l"/>
            <a:pathLst>
              <a:path h="8246587" w="14373137">
                <a:moveTo>
                  <a:pt x="0" y="0"/>
                </a:moveTo>
                <a:lnTo>
                  <a:pt x="14373137" y="0"/>
                </a:lnTo>
                <a:lnTo>
                  <a:pt x="14373137" y="8246587"/>
                </a:lnTo>
                <a:lnTo>
                  <a:pt x="0" y="8246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367653" y="2176685"/>
            <a:ext cx="4193858" cy="6574965"/>
            <a:chOff x="0" y="0"/>
            <a:chExt cx="1104555" cy="173167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04555" cy="1731678"/>
            </a:xfrm>
            <a:custGeom>
              <a:avLst/>
              <a:gdLst/>
              <a:ahLst/>
              <a:cxnLst/>
              <a:rect r="r" b="b" t="t" l="l"/>
              <a:pathLst>
                <a:path h="1731678" w="1104555">
                  <a:moveTo>
                    <a:pt x="94147" y="0"/>
                  </a:moveTo>
                  <a:lnTo>
                    <a:pt x="1010409" y="0"/>
                  </a:lnTo>
                  <a:cubicBezTo>
                    <a:pt x="1062404" y="0"/>
                    <a:pt x="1104555" y="42151"/>
                    <a:pt x="1104555" y="94147"/>
                  </a:cubicBezTo>
                  <a:lnTo>
                    <a:pt x="1104555" y="1637531"/>
                  </a:lnTo>
                  <a:cubicBezTo>
                    <a:pt x="1104555" y="1689527"/>
                    <a:pt x="1062404" y="1731678"/>
                    <a:pt x="1010409" y="1731678"/>
                  </a:cubicBezTo>
                  <a:lnTo>
                    <a:pt x="94147" y="1731678"/>
                  </a:lnTo>
                  <a:cubicBezTo>
                    <a:pt x="42151" y="1731678"/>
                    <a:pt x="0" y="1689527"/>
                    <a:pt x="0" y="1637531"/>
                  </a:cubicBezTo>
                  <a:lnTo>
                    <a:pt x="0" y="94147"/>
                  </a:lnTo>
                  <a:cubicBezTo>
                    <a:pt x="0" y="42151"/>
                    <a:pt x="42151" y="0"/>
                    <a:pt x="94147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8093FF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104555" cy="17697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667794" y="2176685"/>
            <a:ext cx="4193858" cy="6574965"/>
            <a:chOff x="0" y="0"/>
            <a:chExt cx="1104555" cy="17316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04555" cy="1731678"/>
            </a:xfrm>
            <a:custGeom>
              <a:avLst/>
              <a:gdLst/>
              <a:ahLst/>
              <a:cxnLst/>
              <a:rect r="r" b="b" t="t" l="l"/>
              <a:pathLst>
                <a:path h="1731678" w="1104555">
                  <a:moveTo>
                    <a:pt x="94147" y="0"/>
                  </a:moveTo>
                  <a:lnTo>
                    <a:pt x="1010409" y="0"/>
                  </a:lnTo>
                  <a:cubicBezTo>
                    <a:pt x="1062404" y="0"/>
                    <a:pt x="1104555" y="42151"/>
                    <a:pt x="1104555" y="94147"/>
                  </a:cubicBezTo>
                  <a:lnTo>
                    <a:pt x="1104555" y="1637531"/>
                  </a:lnTo>
                  <a:cubicBezTo>
                    <a:pt x="1104555" y="1689527"/>
                    <a:pt x="1062404" y="1731678"/>
                    <a:pt x="1010409" y="1731678"/>
                  </a:cubicBezTo>
                  <a:lnTo>
                    <a:pt x="94147" y="1731678"/>
                  </a:lnTo>
                  <a:cubicBezTo>
                    <a:pt x="42151" y="1731678"/>
                    <a:pt x="0" y="1689527"/>
                    <a:pt x="0" y="1637531"/>
                  </a:cubicBezTo>
                  <a:lnTo>
                    <a:pt x="0" y="94147"/>
                  </a:lnTo>
                  <a:cubicBezTo>
                    <a:pt x="0" y="42151"/>
                    <a:pt x="42151" y="0"/>
                    <a:pt x="94147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8093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104555" cy="17697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037887" y="2833699"/>
            <a:ext cx="3302932" cy="3302932"/>
          </a:xfrm>
          <a:custGeom>
            <a:avLst/>
            <a:gdLst/>
            <a:ahLst/>
            <a:cxnLst/>
            <a:rect r="r" b="b" t="t" l="l"/>
            <a:pathLst>
              <a:path h="3302932" w="3302932">
                <a:moveTo>
                  <a:pt x="0" y="0"/>
                </a:moveTo>
                <a:lnTo>
                  <a:pt x="3302932" y="0"/>
                </a:lnTo>
                <a:lnTo>
                  <a:pt x="3302932" y="3302933"/>
                </a:lnTo>
                <a:lnTo>
                  <a:pt x="0" y="33029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423241" y="5283026"/>
            <a:ext cx="2308979" cy="2198549"/>
          </a:xfrm>
          <a:custGeom>
            <a:avLst/>
            <a:gdLst/>
            <a:ahLst/>
            <a:cxnLst/>
            <a:rect r="r" b="b" t="t" l="l"/>
            <a:pathLst>
              <a:path h="2198549" w="2308979">
                <a:moveTo>
                  <a:pt x="0" y="0"/>
                </a:moveTo>
                <a:lnTo>
                  <a:pt x="2308979" y="0"/>
                </a:lnTo>
                <a:lnTo>
                  <a:pt x="2308979" y="2198550"/>
                </a:lnTo>
                <a:lnTo>
                  <a:pt x="0" y="21985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2967935" y="2176685"/>
            <a:ext cx="4191000" cy="6574965"/>
            <a:chOff x="0" y="0"/>
            <a:chExt cx="1103802" cy="173167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03802" cy="1731678"/>
            </a:xfrm>
            <a:custGeom>
              <a:avLst/>
              <a:gdLst/>
              <a:ahLst/>
              <a:cxnLst/>
              <a:rect r="r" b="b" t="t" l="l"/>
              <a:pathLst>
                <a:path h="1731678" w="1103802">
                  <a:moveTo>
                    <a:pt x="94211" y="0"/>
                  </a:moveTo>
                  <a:lnTo>
                    <a:pt x="1009592" y="0"/>
                  </a:lnTo>
                  <a:cubicBezTo>
                    <a:pt x="1034578" y="0"/>
                    <a:pt x="1058541" y="9926"/>
                    <a:pt x="1076209" y="27594"/>
                  </a:cubicBezTo>
                  <a:cubicBezTo>
                    <a:pt x="1093877" y="45262"/>
                    <a:pt x="1103802" y="69225"/>
                    <a:pt x="1103802" y="94211"/>
                  </a:cubicBezTo>
                  <a:lnTo>
                    <a:pt x="1103802" y="1637467"/>
                  </a:lnTo>
                  <a:cubicBezTo>
                    <a:pt x="1103802" y="1689498"/>
                    <a:pt x="1061623" y="1731678"/>
                    <a:pt x="1009592" y="1731678"/>
                  </a:cubicBezTo>
                  <a:lnTo>
                    <a:pt x="94211" y="1731678"/>
                  </a:lnTo>
                  <a:cubicBezTo>
                    <a:pt x="42180" y="1731678"/>
                    <a:pt x="0" y="1689498"/>
                    <a:pt x="0" y="1637467"/>
                  </a:cubicBezTo>
                  <a:lnTo>
                    <a:pt x="0" y="94211"/>
                  </a:lnTo>
                  <a:cubicBezTo>
                    <a:pt x="0" y="42180"/>
                    <a:pt x="42180" y="0"/>
                    <a:pt x="94211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8093FF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03802" cy="17697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112522" y="2641686"/>
            <a:ext cx="2617127" cy="756315"/>
            <a:chOff x="0" y="0"/>
            <a:chExt cx="689285" cy="19919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89285" cy="199194"/>
            </a:xfrm>
            <a:custGeom>
              <a:avLst/>
              <a:gdLst/>
              <a:ahLst/>
              <a:cxnLst/>
              <a:rect r="r" b="b" t="t" l="l"/>
              <a:pathLst>
                <a:path h="199194" w="689285">
                  <a:moveTo>
                    <a:pt x="88745" y="0"/>
                  </a:moveTo>
                  <a:lnTo>
                    <a:pt x="600539" y="0"/>
                  </a:lnTo>
                  <a:cubicBezTo>
                    <a:pt x="624076" y="0"/>
                    <a:pt x="646649" y="9350"/>
                    <a:pt x="663292" y="25993"/>
                  </a:cubicBezTo>
                  <a:cubicBezTo>
                    <a:pt x="679935" y="42636"/>
                    <a:pt x="689285" y="65209"/>
                    <a:pt x="689285" y="88745"/>
                  </a:cubicBezTo>
                  <a:lnTo>
                    <a:pt x="689285" y="110449"/>
                  </a:lnTo>
                  <a:cubicBezTo>
                    <a:pt x="689285" y="133986"/>
                    <a:pt x="679935" y="156558"/>
                    <a:pt x="663292" y="173201"/>
                  </a:cubicBezTo>
                  <a:cubicBezTo>
                    <a:pt x="646649" y="189844"/>
                    <a:pt x="624076" y="199194"/>
                    <a:pt x="600539" y="199194"/>
                  </a:cubicBezTo>
                  <a:lnTo>
                    <a:pt x="88745" y="199194"/>
                  </a:lnTo>
                  <a:cubicBezTo>
                    <a:pt x="65209" y="199194"/>
                    <a:pt x="42636" y="189844"/>
                    <a:pt x="25993" y="173201"/>
                  </a:cubicBezTo>
                  <a:cubicBezTo>
                    <a:pt x="9350" y="156558"/>
                    <a:pt x="0" y="133986"/>
                    <a:pt x="0" y="110449"/>
                  </a:cubicBezTo>
                  <a:lnTo>
                    <a:pt x="0" y="88745"/>
                  </a:lnTo>
                  <a:cubicBezTo>
                    <a:pt x="0" y="65209"/>
                    <a:pt x="9350" y="42636"/>
                    <a:pt x="25993" y="25993"/>
                  </a:cubicBezTo>
                  <a:cubicBezTo>
                    <a:pt x="42636" y="9350"/>
                    <a:pt x="65209" y="0"/>
                    <a:pt x="8874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689285" cy="237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 spc="122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FRONT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456160" y="2641686"/>
            <a:ext cx="2617127" cy="756315"/>
            <a:chOff x="0" y="0"/>
            <a:chExt cx="689285" cy="19919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89285" cy="199194"/>
            </a:xfrm>
            <a:custGeom>
              <a:avLst/>
              <a:gdLst/>
              <a:ahLst/>
              <a:cxnLst/>
              <a:rect r="r" b="b" t="t" l="l"/>
              <a:pathLst>
                <a:path h="199194" w="689285">
                  <a:moveTo>
                    <a:pt x="88745" y="0"/>
                  </a:moveTo>
                  <a:lnTo>
                    <a:pt x="600539" y="0"/>
                  </a:lnTo>
                  <a:cubicBezTo>
                    <a:pt x="624076" y="0"/>
                    <a:pt x="646649" y="9350"/>
                    <a:pt x="663292" y="25993"/>
                  </a:cubicBezTo>
                  <a:cubicBezTo>
                    <a:pt x="679935" y="42636"/>
                    <a:pt x="689285" y="65209"/>
                    <a:pt x="689285" y="88745"/>
                  </a:cubicBezTo>
                  <a:lnTo>
                    <a:pt x="689285" y="110449"/>
                  </a:lnTo>
                  <a:cubicBezTo>
                    <a:pt x="689285" y="133986"/>
                    <a:pt x="679935" y="156558"/>
                    <a:pt x="663292" y="173201"/>
                  </a:cubicBezTo>
                  <a:cubicBezTo>
                    <a:pt x="646649" y="189844"/>
                    <a:pt x="624076" y="199194"/>
                    <a:pt x="600539" y="199194"/>
                  </a:cubicBezTo>
                  <a:lnTo>
                    <a:pt x="88745" y="199194"/>
                  </a:lnTo>
                  <a:cubicBezTo>
                    <a:pt x="65209" y="199194"/>
                    <a:pt x="42636" y="189844"/>
                    <a:pt x="25993" y="173201"/>
                  </a:cubicBezTo>
                  <a:cubicBezTo>
                    <a:pt x="9350" y="156558"/>
                    <a:pt x="0" y="133986"/>
                    <a:pt x="0" y="110449"/>
                  </a:cubicBezTo>
                  <a:lnTo>
                    <a:pt x="0" y="88745"/>
                  </a:lnTo>
                  <a:cubicBezTo>
                    <a:pt x="0" y="65209"/>
                    <a:pt x="9350" y="42636"/>
                    <a:pt x="25993" y="25993"/>
                  </a:cubicBezTo>
                  <a:cubicBezTo>
                    <a:pt x="42636" y="9350"/>
                    <a:pt x="65209" y="0"/>
                    <a:pt x="88745" y="0"/>
                  </a:cubicBezTo>
                  <a:close/>
                </a:path>
              </a:pathLst>
            </a:custGeom>
            <a:solidFill>
              <a:srgbClr val="8093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689285" cy="237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 spc="122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BACK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3754872" y="2641686"/>
            <a:ext cx="2617127" cy="756315"/>
            <a:chOff x="0" y="0"/>
            <a:chExt cx="689285" cy="19919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89285" cy="199194"/>
            </a:xfrm>
            <a:custGeom>
              <a:avLst/>
              <a:gdLst/>
              <a:ahLst/>
              <a:cxnLst/>
              <a:rect r="r" b="b" t="t" l="l"/>
              <a:pathLst>
                <a:path h="199194" w="689285">
                  <a:moveTo>
                    <a:pt x="88745" y="0"/>
                  </a:moveTo>
                  <a:lnTo>
                    <a:pt x="600539" y="0"/>
                  </a:lnTo>
                  <a:cubicBezTo>
                    <a:pt x="624076" y="0"/>
                    <a:pt x="646649" y="9350"/>
                    <a:pt x="663292" y="25993"/>
                  </a:cubicBezTo>
                  <a:cubicBezTo>
                    <a:pt x="679935" y="42636"/>
                    <a:pt x="689285" y="65209"/>
                    <a:pt x="689285" y="88745"/>
                  </a:cubicBezTo>
                  <a:lnTo>
                    <a:pt x="689285" y="110449"/>
                  </a:lnTo>
                  <a:cubicBezTo>
                    <a:pt x="689285" y="133986"/>
                    <a:pt x="679935" y="156558"/>
                    <a:pt x="663292" y="173201"/>
                  </a:cubicBezTo>
                  <a:cubicBezTo>
                    <a:pt x="646649" y="189844"/>
                    <a:pt x="624076" y="199194"/>
                    <a:pt x="600539" y="199194"/>
                  </a:cubicBezTo>
                  <a:lnTo>
                    <a:pt x="88745" y="199194"/>
                  </a:lnTo>
                  <a:cubicBezTo>
                    <a:pt x="65209" y="199194"/>
                    <a:pt x="42636" y="189844"/>
                    <a:pt x="25993" y="173201"/>
                  </a:cubicBezTo>
                  <a:cubicBezTo>
                    <a:pt x="9350" y="156558"/>
                    <a:pt x="0" y="133986"/>
                    <a:pt x="0" y="110449"/>
                  </a:cubicBezTo>
                  <a:lnTo>
                    <a:pt x="0" y="88745"/>
                  </a:lnTo>
                  <a:cubicBezTo>
                    <a:pt x="0" y="65209"/>
                    <a:pt x="9350" y="42636"/>
                    <a:pt x="25993" y="25993"/>
                  </a:cubicBezTo>
                  <a:cubicBezTo>
                    <a:pt x="42636" y="9350"/>
                    <a:pt x="65209" y="0"/>
                    <a:pt x="88745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689285" cy="2372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b="true" sz="2399" spc="122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INFRA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3014224" y="3923441"/>
            <a:ext cx="1406862" cy="1220059"/>
          </a:xfrm>
          <a:custGeom>
            <a:avLst/>
            <a:gdLst/>
            <a:ahLst/>
            <a:cxnLst/>
            <a:rect r="r" b="b" t="t" l="l"/>
            <a:pathLst>
              <a:path h="1220059" w="1406862">
                <a:moveTo>
                  <a:pt x="0" y="0"/>
                </a:moveTo>
                <a:lnTo>
                  <a:pt x="1406862" y="0"/>
                </a:lnTo>
                <a:lnTo>
                  <a:pt x="1406862" y="1220059"/>
                </a:lnTo>
                <a:lnTo>
                  <a:pt x="0" y="12200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4747873" y="3928180"/>
            <a:ext cx="1215320" cy="1215320"/>
          </a:xfrm>
          <a:custGeom>
            <a:avLst/>
            <a:gdLst/>
            <a:ahLst/>
            <a:cxnLst/>
            <a:rect r="r" b="b" t="t" l="l"/>
            <a:pathLst>
              <a:path h="1215320" w="1215320">
                <a:moveTo>
                  <a:pt x="0" y="0"/>
                </a:moveTo>
                <a:lnTo>
                  <a:pt x="1215320" y="0"/>
                </a:lnTo>
                <a:lnTo>
                  <a:pt x="1215320" y="1215320"/>
                </a:lnTo>
                <a:lnTo>
                  <a:pt x="0" y="12153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2587556" y="5667375"/>
            <a:ext cx="1877026" cy="938513"/>
          </a:xfrm>
          <a:custGeom>
            <a:avLst/>
            <a:gdLst/>
            <a:ahLst/>
            <a:cxnLst/>
            <a:rect r="r" b="b" t="t" l="l"/>
            <a:pathLst>
              <a:path h="938513" w="1877026">
                <a:moveTo>
                  <a:pt x="0" y="0"/>
                </a:moveTo>
                <a:lnTo>
                  <a:pt x="1877026" y="0"/>
                </a:lnTo>
                <a:lnTo>
                  <a:pt x="1877026" y="938513"/>
                </a:lnTo>
                <a:lnTo>
                  <a:pt x="0" y="9385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4747873" y="5667375"/>
            <a:ext cx="1638388" cy="1638388"/>
          </a:xfrm>
          <a:custGeom>
            <a:avLst/>
            <a:gdLst/>
            <a:ahLst/>
            <a:cxnLst/>
            <a:rect r="r" b="b" t="t" l="l"/>
            <a:pathLst>
              <a:path h="1638388" w="1638388">
                <a:moveTo>
                  <a:pt x="0" y="0"/>
                </a:moveTo>
                <a:lnTo>
                  <a:pt x="1638388" y="0"/>
                </a:lnTo>
                <a:lnTo>
                  <a:pt x="1638388" y="1638388"/>
                </a:lnTo>
                <a:lnTo>
                  <a:pt x="0" y="16383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2724908" y="6605888"/>
            <a:ext cx="1602322" cy="1751375"/>
          </a:xfrm>
          <a:custGeom>
            <a:avLst/>
            <a:gdLst/>
            <a:ahLst/>
            <a:cxnLst/>
            <a:rect r="r" b="b" t="t" l="l"/>
            <a:pathLst>
              <a:path h="1751375" w="1602322">
                <a:moveTo>
                  <a:pt x="0" y="0"/>
                </a:moveTo>
                <a:lnTo>
                  <a:pt x="1602322" y="0"/>
                </a:lnTo>
                <a:lnTo>
                  <a:pt x="1602322" y="1751375"/>
                </a:lnTo>
                <a:lnTo>
                  <a:pt x="0" y="175137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037887" y="5855826"/>
            <a:ext cx="1726837" cy="1052949"/>
          </a:xfrm>
          <a:custGeom>
            <a:avLst/>
            <a:gdLst/>
            <a:ahLst/>
            <a:cxnLst/>
            <a:rect r="r" b="b" t="t" l="l"/>
            <a:pathLst>
              <a:path h="1052949" w="1726837">
                <a:moveTo>
                  <a:pt x="0" y="0"/>
                </a:moveTo>
                <a:lnTo>
                  <a:pt x="1726836" y="0"/>
                </a:lnTo>
                <a:lnTo>
                  <a:pt x="1726836" y="1052950"/>
                </a:lnTo>
                <a:lnTo>
                  <a:pt x="0" y="10529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8037887" y="7305763"/>
            <a:ext cx="2998225" cy="1080415"/>
          </a:xfrm>
          <a:custGeom>
            <a:avLst/>
            <a:gdLst/>
            <a:ahLst/>
            <a:cxnLst/>
            <a:rect r="r" b="b" t="t" l="l"/>
            <a:pathLst>
              <a:path h="1080415" w="2998225">
                <a:moveTo>
                  <a:pt x="0" y="0"/>
                </a:moveTo>
                <a:lnTo>
                  <a:pt x="2998225" y="0"/>
                </a:lnTo>
                <a:lnTo>
                  <a:pt x="2998225" y="1080415"/>
                </a:lnTo>
                <a:lnTo>
                  <a:pt x="0" y="108041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3286719" y="3506310"/>
            <a:ext cx="1776716" cy="1776716"/>
          </a:xfrm>
          <a:custGeom>
            <a:avLst/>
            <a:gdLst/>
            <a:ahLst/>
            <a:cxnLst/>
            <a:rect r="r" b="b" t="t" l="l"/>
            <a:pathLst>
              <a:path h="1776716" w="1776716">
                <a:moveTo>
                  <a:pt x="0" y="0"/>
                </a:moveTo>
                <a:lnTo>
                  <a:pt x="1776716" y="0"/>
                </a:lnTo>
                <a:lnTo>
                  <a:pt x="1776716" y="1776716"/>
                </a:lnTo>
                <a:lnTo>
                  <a:pt x="0" y="177671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3147528" y="5272966"/>
            <a:ext cx="2320852" cy="1332922"/>
          </a:xfrm>
          <a:custGeom>
            <a:avLst/>
            <a:gdLst/>
            <a:ahLst/>
            <a:cxnLst/>
            <a:rect r="r" b="b" t="t" l="l"/>
            <a:pathLst>
              <a:path h="1332922" w="2320852">
                <a:moveTo>
                  <a:pt x="0" y="0"/>
                </a:moveTo>
                <a:lnTo>
                  <a:pt x="2320852" y="0"/>
                </a:lnTo>
                <a:lnTo>
                  <a:pt x="2320852" y="1332922"/>
                </a:lnTo>
                <a:lnTo>
                  <a:pt x="0" y="133292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5063435" y="3820914"/>
            <a:ext cx="1903345" cy="2034912"/>
          </a:xfrm>
          <a:custGeom>
            <a:avLst/>
            <a:gdLst/>
            <a:ahLst/>
            <a:cxnLst/>
            <a:rect r="r" b="b" t="t" l="l"/>
            <a:pathLst>
              <a:path h="2034912" w="1903345">
                <a:moveTo>
                  <a:pt x="0" y="0"/>
                </a:moveTo>
                <a:lnTo>
                  <a:pt x="1903345" y="0"/>
                </a:lnTo>
                <a:lnTo>
                  <a:pt x="1903345" y="2034912"/>
                </a:lnTo>
                <a:lnTo>
                  <a:pt x="0" y="203491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5360826" y="6605888"/>
            <a:ext cx="1308564" cy="1308564"/>
          </a:xfrm>
          <a:custGeom>
            <a:avLst/>
            <a:gdLst/>
            <a:ahLst/>
            <a:cxnLst/>
            <a:rect r="r" b="b" t="t" l="l"/>
            <a:pathLst>
              <a:path h="1308564" w="1308564">
                <a:moveTo>
                  <a:pt x="0" y="0"/>
                </a:moveTo>
                <a:lnTo>
                  <a:pt x="1308563" y="0"/>
                </a:lnTo>
                <a:lnTo>
                  <a:pt x="1308563" y="1308564"/>
                </a:lnTo>
                <a:lnTo>
                  <a:pt x="0" y="1308564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13690453" y="7120136"/>
            <a:ext cx="1231629" cy="1237128"/>
          </a:xfrm>
          <a:custGeom>
            <a:avLst/>
            <a:gdLst/>
            <a:ahLst/>
            <a:cxnLst/>
            <a:rect r="r" b="b" t="t" l="l"/>
            <a:pathLst>
              <a:path h="1237128" w="1231629">
                <a:moveTo>
                  <a:pt x="0" y="0"/>
                </a:moveTo>
                <a:lnTo>
                  <a:pt x="1231629" y="0"/>
                </a:lnTo>
                <a:lnTo>
                  <a:pt x="1231629" y="1237127"/>
                </a:lnTo>
                <a:lnTo>
                  <a:pt x="0" y="1237127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37" id="37"/>
          <p:cNvSpPr txBox="true"/>
          <p:nvPr/>
        </p:nvSpPr>
        <p:spPr>
          <a:xfrm rot="0">
            <a:off x="1567066" y="757238"/>
            <a:ext cx="7576934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40"/>
              </a:lnSpc>
            </a:pPr>
            <a:r>
              <a:rPr lang="en-US" b="true" sz="4200" spc="-298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아키텍처 및 기술 스택 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57091" y="8102813"/>
            <a:ext cx="5172208" cy="1082579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3" id="3"/>
          <p:cNvSpPr/>
          <p:nvPr/>
        </p:nvSpPr>
        <p:spPr>
          <a:xfrm rot="0">
            <a:off x="1149823" y="8017814"/>
            <a:ext cx="5194477" cy="1082579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AutoShape 4" id="4"/>
          <p:cNvSpPr/>
          <p:nvPr/>
        </p:nvSpPr>
        <p:spPr>
          <a:xfrm rot="0">
            <a:off x="7293720" y="8101495"/>
            <a:ext cx="5092035" cy="1065799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5" id="5"/>
          <p:cNvSpPr/>
          <p:nvPr/>
        </p:nvSpPr>
        <p:spPr>
          <a:xfrm rot="0">
            <a:off x="7188114" y="8017814"/>
            <a:ext cx="5113959" cy="1065799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AutoShape 6" id="6"/>
          <p:cNvSpPr/>
          <p:nvPr/>
        </p:nvSpPr>
        <p:spPr>
          <a:xfrm rot="0">
            <a:off x="12949820" y="8062246"/>
            <a:ext cx="5178533" cy="1083903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7" id="7"/>
          <p:cNvSpPr/>
          <p:nvPr/>
        </p:nvSpPr>
        <p:spPr>
          <a:xfrm rot="0">
            <a:off x="12747705" y="7955278"/>
            <a:ext cx="5200829" cy="1083903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Freeform 8" id="8"/>
          <p:cNvSpPr/>
          <p:nvPr/>
        </p:nvSpPr>
        <p:spPr>
          <a:xfrm flipH="false" flipV="false" rot="0">
            <a:off x="1458790" y="8276665"/>
            <a:ext cx="534065" cy="564877"/>
          </a:xfrm>
          <a:custGeom>
            <a:avLst/>
            <a:gdLst/>
            <a:ahLst/>
            <a:cxnLst/>
            <a:rect r="r" b="b" t="t" l="l"/>
            <a:pathLst>
              <a:path h="564877" w="534065">
                <a:moveTo>
                  <a:pt x="0" y="0"/>
                </a:moveTo>
                <a:lnTo>
                  <a:pt x="534065" y="0"/>
                </a:lnTo>
                <a:lnTo>
                  <a:pt x="534065" y="564877"/>
                </a:lnTo>
                <a:lnTo>
                  <a:pt x="0" y="564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02103" y="2626144"/>
            <a:ext cx="5289917" cy="4509438"/>
          </a:xfrm>
          <a:custGeom>
            <a:avLst/>
            <a:gdLst/>
            <a:ahLst/>
            <a:cxnLst/>
            <a:rect r="r" b="b" t="t" l="l"/>
            <a:pathLst>
              <a:path h="4509438" w="5289917">
                <a:moveTo>
                  <a:pt x="0" y="0"/>
                </a:moveTo>
                <a:lnTo>
                  <a:pt x="5289917" y="0"/>
                </a:lnTo>
                <a:lnTo>
                  <a:pt x="5289917" y="4509438"/>
                </a:lnTo>
                <a:lnTo>
                  <a:pt x="0" y="4509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355380" y="8246101"/>
            <a:ext cx="534065" cy="564877"/>
          </a:xfrm>
          <a:custGeom>
            <a:avLst/>
            <a:gdLst/>
            <a:ahLst/>
            <a:cxnLst/>
            <a:rect r="r" b="b" t="t" l="l"/>
            <a:pathLst>
              <a:path h="564877" w="534065">
                <a:moveTo>
                  <a:pt x="0" y="0"/>
                </a:moveTo>
                <a:lnTo>
                  <a:pt x="534065" y="0"/>
                </a:lnTo>
                <a:lnTo>
                  <a:pt x="534065" y="564877"/>
                </a:lnTo>
                <a:lnTo>
                  <a:pt x="0" y="564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188114" y="2561707"/>
            <a:ext cx="5061641" cy="4739299"/>
          </a:xfrm>
          <a:custGeom>
            <a:avLst/>
            <a:gdLst/>
            <a:ahLst/>
            <a:cxnLst/>
            <a:rect r="r" b="b" t="t" l="l"/>
            <a:pathLst>
              <a:path h="4739299" w="5061641">
                <a:moveTo>
                  <a:pt x="0" y="0"/>
                </a:moveTo>
                <a:lnTo>
                  <a:pt x="5061641" y="0"/>
                </a:lnTo>
                <a:lnTo>
                  <a:pt x="5061641" y="4739299"/>
                </a:lnTo>
                <a:lnTo>
                  <a:pt x="0" y="47392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65" r="0" b="-1065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093255" y="8267509"/>
            <a:ext cx="534065" cy="564877"/>
          </a:xfrm>
          <a:custGeom>
            <a:avLst/>
            <a:gdLst/>
            <a:ahLst/>
            <a:cxnLst/>
            <a:rect r="r" b="b" t="t" l="l"/>
            <a:pathLst>
              <a:path h="564877" w="534065">
                <a:moveTo>
                  <a:pt x="0" y="0"/>
                </a:moveTo>
                <a:lnTo>
                  <a:pt x="534065" y="0"/>
                </a:lnTo>
                <a:lnTo>
                  <a:pt x="534065" y="564877"/>
                </a:lnTo>
                <a:lnTo>
                  <a:pt x="0" y="564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3049855" y="3072916"/>
            <a:ext cx="4878639" cy="4062665"/>
          </a:xfrm>
          <a:custGeom>
            <a:avLst/>
            <a:gdLst/>
            <a:ahLst/>
            <a:cxnLst/>
            <a:rect r="r" b="b" t="t" l="l"/>
            <a:pathLst>
              <a:path h="4062665" w="4878639">
                <a:moveTo>
                  <a:pt x="0" y="0"/>
                </a:moveTo>
                <a:lnTo>
                  <a:pt x="4878639" y="0"/>
                </a:lnTo>
                <a:lnTo>
                  <a:pt x="4878639" y="4062666"/>
                </a:lnTo>
                <a:lnTo>
                  <a:pt x="0" y="40626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41656" b="-125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554830" y="8215248"/>
            <a:ext cx="3384209" cy="643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2"/>
              </a:lnSpc>
            </a:pPr>
            <a:r>
              <a:rPr lang="en-US" b="true" sz="1846" spc="94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ZIRA를 통한 에픽 관리 </a:t>
            </a:r>
          </a:p>
          <a:p>
            <a:pPr algn="l" marL="0" indent="0" lvl="0">
              <a:lnSpc>
                <a:spcPts val="2622"/>
              </a:lnSpc>
            </a:pPr>
            <a:r>
              <a:rPr lang="en-US" b="true" sz="1846" spc="94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&amp; 작업 내용에 따른 브랜치 생성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165323" y="8338485"/>
            <a:ext cx="3461021" cy="32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41"/>
              </a:lnSpc>
            </a:pPr>
            <a:r>
              <a:rPr lang="en-US" b="true" sz="1859" spc="94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매일 팀, 이슈 리포트 작성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60930" y="1028700"/>
            <a:ext cx="5125544" cy="715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82"/>
              </a:lnSpc>
            </a:pPr>
            <a:r>
              <a:rPr lang="en-US" b="true" sz="4735" spc="-33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팀 협업 방식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451420" y="8172695"/>
            <a:ext cx="3798335" cy="643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2"/>
              </a:lnSpc>
            </a:pPr>
            <a:r>
              <a:rPr lang="en-US" b="true" sz="1846" spc="94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노션을 통한 </a:t>
            </a:r>
          </a:p>
          <a:p>
            <a:pPr algn="l" marL="0" indent="0" lvl="0">
              <a:lnSpc>
                <a:spcPts val="2622"/>
              </a:lnSpc>
            </a:pPr>
            <a:r>
              <a:rPr lang="en-US" b="true" sz="1846" spc="94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매일 회의 작성 &amp; 공유 문서 작성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53020" y="6951878"/>
            <a:ext cx="2537821" cy="1035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6. 아키텍처 </a:t>
            </a:r>
          </a:p>
          <a:p>
            <a:pPr algn="ctr" marL="0" indent="0" lvl="0">
              <a:lnSpc>
                <a:spcPts val="4160"/>
              </a:lnSpc>
            </a:pPr>
            <a:r>
              <a:rPr lang="en-US" sz="32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&amp; 기술 스택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116880" y="6951878"/>
            <a:ext cx="2537821" cy="51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60"/>
              </a:lnSpc>
            </a:pPr>
            <a:r>
              <a:rPr lang="en-US" sz="32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8. 고도화 계획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954632" y="6951878"/>
            <a:ext cx="2777114" cy="51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60"/>
              </a:lnSpc>
            </a:pPr>
            <a:r>
              <a:rPr lang="en-US" sz="32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7. 팀 협업 방식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830054" y="6980095"/>
            <a:ext cx="2498457" cy="943937"/>
            <a:chOff x="0" y="0"/>
            <a:chExt cx="3331276" cy="125858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796303"/>
              <a:ext cx="3313781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28575"/>
              <a:ext cx="3331276" cy="67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60"/>
                </a:lnSpc>
              </a:pPr>
              <a:r>
                <a:rPr lang="en-US" sz="320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9. 회고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995261" y="6980453"/>
            <a:ext cx="2498457" cy="943937"/>
            <a:chOff x="0" y="0"/>
            <a:chExt cx="3331276" cy="1258583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796303"/>
              <a:ext cx="3313781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28575"/>
              <a:ext cx="3331276" cy="67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60"/>
                </a:lnSpc>
              </a:pPr>
              <a:r>
                <a:rPr lang="en-US" sz="320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10. 시연</a:t>
              </a:r>
            </a:p>
          </p:txBody>
        </p:sp>
      </p:grpSp>
      <p:sp>
        <p:nvSpPr>
          <p:cNvPr name="AutoShape 11" id="11"/>
          <p:cNvSpPr/>
          <p:nvPr/>
        </p:nvSpPr>
        <p:spPr>
          <a:xfrm rot="0">
            <a:off x="0" y="6416230"/>
            <a:ext cx="18789265" cy="68113"/>
          </a:xfrm>
          <a:prstGeom prst="rect">
            <a:avLst/>
          </a:prstGeom>
          <a:solidFill>
            <a:srgbClr val="8093FF"/>
          </a:solidFill>
        </p:spPr>
      </p:sp>
      <p:grpSp>
        <p:nvGrpSpPr>
          <p:cNvPr name="Group 12" id="12"/>
          <p:cNvGrpSpPr/>
          <p:nvPr/>
        </p:nvGrpSpPr>
        <p:grpSpPr>
          <a:xfrm rot="0">
            <a:off x="2825497" y="6253853"/>
            <a:ext cx="392867" cy="392867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6007427" y="6253853"/>
            <a:ext cx="392867" cy="392867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198199" y="6253853"/>
            <a:ext cx="392867" cy="392867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2371288" y="6253853"/>
            <a:ext cx="392867" cy="392867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5533536" y="6253853"/>
            <a:ext cx="392867" cy="392867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800015" y="306323"/>
            <a:ext cx="75769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b="true" sz="6999" spc="-49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목차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744178" y="2995072"/>
            <a:ext cx="2537821" cy="1467812"/>
            <a:chOff x="0" y="0"/>
            <a:chExt cx="3383761" cy="1957083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1494803"/>
              <a:ext cx="3331276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-28575"/>
              <a:ext cx="3383761" cy="13713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90881" indent="-345440" lvl="1">
                <a:lnSpc>
                  <a:spcPts val="4160"/>
                </a:lnSpc>
                <a:buAutoNum type="arabicPeriod" startAt="1"/>
              </a:pPr>
              <a:r>
                <a:rPr lang="en-US" sz="320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역할 </a:t>
              </a:r>
            </a:p>
            <a:p>
              <a:pPr algn="r">
                <a:lnSpc>
                  <a:spcPts val="4160"/>
                </a:lnSpc>
              </a:pPr>
              <a:r>
                <a:rPr lang="en-US" sz="320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&amp; 직군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953452" y="2995072"/>
            <a:ext cx="2839699" cy="943937"/>
            <a:chOff x="0" y="0"/>
            <a:chExt cx="3786265" cy="1258583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796303"/>
              <a:ext cx="3727537" cy="462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-28575"/>
              <a:ext cx="3786265" cy="67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60"/>
                </a:lnSpc>
              </a:pPr>
              <a:r>
                <a:rPr lang="en-US" sz="3200">
                  <a:solidFill>
                    <a:srgbClr val="2254C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3. 아이디어 도출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4728266" y="2966497"/>
            <a:ext cx="2239789" cy="1035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160"/>
              </a:lnSpc>
            </a:pPr>
            <a:r>
              <a:rPr lang="en-US" sz="32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2. 문제인식 &amp; 배경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097951" y="2966497"/>
            <a:ext cx="3373948" cy="1035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4. 데이터 수집</a:t>
            </a:r>
          </a:p>
          <a:p>
            <a:pPr algn="r" marL="0" indent="0" lvl="0">
              <a:lnSpc>
                <a:spcPts val="4160"/>
              </a:lnSpc>
            </a:pPr>
            <a:r>
              <a:rPr lang="en-US" sz="32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원천 &amp; 방법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4776699" y="2991269"/>
            <a:ext cx="2498457" cy="1035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5. 이슈 </a:t>
            </a:r>
          </a:p>
          <a:p>
            <a:pPr algn="ctr" marL="0" indent="0" lvl="0">
              <a:lnSpc>
                <a:spcPts val="4160"/>
              </a:lnSpc>
            </a:pPr>
            <a:r>
              <a:rPr lang="en-US" sz="32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&amp;  해결 방안</a:t>
            </a:r>
          </a:p>
        </p:txBody>
      </p:sp>
      <p:sp>
        <p:nvSpPr>
          <p:cNvPr name="AutoShape 32" id="32"/>
          <p:cNvSpPr/>
          <p:nvPr/>
        </p:nvSpPr>
        <p:spPr>
          <a:xfrm rot="0">
            <a:off x="-8842" y="2430850"/>
            <a:ext cx="18789265" cy="68113"/>
          </a:xfrm>
          <a:prstGeom prst="rect">
            <a:avLst/>
          </a:prstGeom>
          <a:solidFill>
            <a:srgbClr val="8093FF"/>
          </a:solidFill>
        </p:spPr>
      </p:sp>
      <p:sp>
        <p:nvSpPr>
          <p:cNvPr name="TextBox 33" id="33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2816656" y="2268473"/>
            <a:ext cx="392867" cy="392867"/>
            <a:chOff x="0" y="0"/>
            <a:chExt cx="6350000" cy="63500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5995627" y="2268473"/>
            <a:ext cx="392867" cy="392867"/>
            <a:chOff x="0" y="0"/>
            <a:chExt cx="6350000" cy="63500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  <p:grpSp>
        <p:nvGrpSpPr>
          <p:cNvPr name="Group 41" id="41"/>
          <p:cNvGrpSpPr/>
          <p:nvPr/>
        </p:nvGrpSpPr>
        <p:grpSpPr>
          <a:xfrm rot="0">
            <a:off x="9189358" y="2268473"/>
            <a:ext cx="392867" cy="392867"/>
            <a:chOff x="0" y="0"/>
            <a:chExt cx="6350000" cy="635000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  <p:grpSp>
        <p:nvGrpSpPr>
          <p:cNvPr name="Group 43" id="43"/>
          <p:cNvGrpSpPr/>
          <p:nvPr/>
        </p:nvGrpSpPr>
        <p:grpSpPr>
          <a:xfrm rot="0">
            <a:off x="12362446" y="2268473"/>
            <a:ext cx="392867" cy="392867"/>
            <a:chOff x="0" y="0"/>
            <a:chExt cx="6350000" cy="63500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  <p:grpSp>
        <p:nvGrpSpPr>
          <p:cNvPr name="Group 45" id="45"/>
          <p:cNvGrpSpPr/>
          <p:nvPr/>
        </p:nvGrpSpPr>
        <p:grpSpPr>
          <a:xfrm rot="0">
            <a:off x="15524694" y="2268473"/>
            <a:ext cx="392867" cy="392867"/>
            <a:chOff x="0" y="0"/>
            <a:chExt cx="6350000" cy="63500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96CE2"/>
            </a:solidFill>
          </p:spPr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18172" y="1828669"/>
            <a:ext cx="5933395" cy="1241901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3" id="3"/>
          <p:cNvSpPr/>
          <p:nvPr/>
        </p:nvSpPr>
        <p:spPr>
          <a:xfrm rot="0">
            <a:off x="895117" y="1731161"/>
            <a:ext cx="5958941" cy="1241901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2419308" y="2101806"/>
            <a:ext cx="3969847" cy="443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13"/>
              </a:lnSpc>
            </a:pPr>
            <a:r>
              <a:rPr lang="en-US" b="true" sz="2544" spc="129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리밸런싱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1135585" y="4031321"/>
            <a:ext cx="5718473" cy="1196917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6" id="6"/>
          <p:cNvSpPr/>
          <p:nvPr/>
        </p:nvSpPr>
        <p:spPr>
          <a:xfrm rot="0">
            <a:off x="1016987" y="3937345"/>
            <a:ext cx="5743095" cy="1196917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AutoShape 7" id="7"/>
          <p:cNvSpPr/>
          <p:nvPr/>
        </p:nvSpPr>
        <p:spPr>
          <a:xfrm rot="0">
            <a:off x="1018172" y="6421121"/>
            <a:ext cx="5933395" cy="1241901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8" id="8"/>
          <p:cNvSpPr/>
          <p:nvPr/>
        </p:nvSpPr>
        <p:spPr>
          <a:xfrm rot="0">
            <a:off x="895117" y="6323613"/>
            <a:ext cx="5958941" cy="1241901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9" id="9"/>
          <p:cNvSpPr txBox="true"/>
          <p:nvPr/>
        </p:nvSpPr>
        <p:spPr>
          <a:xfrm rot="0">
            <a:off x="2423630" y="6653238"/>
            <a:ext cx="4192247" cy="424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87"/>
              </a:lnSpc>
            </a:pPr>
            <a:r>
              <a:rPr lang="en-US" b="true" sz="2526" spc="128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지정가 매매 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375689" y="2864380"/>
            <a:ext cx="700951" cy="741391"/>
          </a:xfrm>
          <a:custGeom>
            <a:avLst/>
            <a:gdLst/>
            <a:ahLst/>
            <a:cxnLst/>
            <a:rect r="r" b="b" t="t" l="l"/>
            <a:pathLst>
              <a:path h="741391" w="700951">
                <a:moveTo>
                  <a:pt x="0" y="0"/>
                </a:moveTo>
                <a:lnTo>
                  <a:pt x="700951" y="0"/>
                </a:lnTo>
                <a:lnTo>
                  <a:pt x="700951" y="741391"/>
                </a:lnTo>
                <a:lnTo>
                  <a:pt x="0" y="741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90333" y="519242"/>
            <a:ext cx="5125544" cy="715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82"/>
              </a:lnSpc>
            </a:pPr>
            <a:r>
              <a:rPr lang="en-US" b="true" sz="4735" spc="-33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고도화 계획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19308" y="4308820"/>
            <a:ext cx="3969847" cy="443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13"/>
              </a:lnSpc>
            </a:pPr>
            <a:r>
              <a:rPr lang="en-US" b="true" sz="2544" spc="129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맞춤형 PB 추천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440673" y="5048072"/>
            <a:ext cx="700951" cy="741391"/>
          </a:xfrm>
          <a:custGeom>
            <a:avLst/>
            <a:gdLst/>
            <a:ahLst/>
            <a:cxnLst/>
            <a:rect r="r" b="b" t="t" l="l"/>
            <a:pathLst>
              <a:path h="741391" w="700951">
                <a:moveTo>
                  <a:pt x="0" y="0"/>
                </a:moveTo>
                <a:lnTo>
                  <a:pt x="700952" y="0"/>
                </a:lnTo>
                <a:lnTo>
                  <a:pt x="700952" y="741390"/>
                </a:lnTo>
                <a:lnTo>
                  <a:pt x="0" y="7413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440673" y="7365987"/>
            <a:ext cx="700951" cy="741391"/>
          </a:xfrm>
          <a:custGeom>
            <a:avLst/>
            <a:gdLst/>
            <a:ahLst/>
            <a:cxnLst/>
            <a:rect r="r" b="b" t="t" l="l"/>
            <a:pathLst>
              <a:path h="741391" w="700951">
                <a:moveTo>
                  <a:pt x="0" y="0"/>
                </a:moveTo>
                <a:lnTo>
                  <a:pt x="700952" y="0"/>
                </a:lnTo>
                <a:lnTo>
                  <a:pt x="700952" y="741391"/>
                </a:lnTo>
                <a:lnTo>
                  <a:pt x="0" y="741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9052226" y="1822853"/>
            <a:ext cx="7921772" cy="1099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리밸런싱 기능을 통해 </a:t>
            </a:r>
          </a:p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고객이 스스로 포트폴리오를 관리할 수 있도록하여 </a:t>
            </a:r>
          </a:p>
          <a:p>
            <a:pPr algn="ctr">
              <a:lnSpc>
                <a:spcPts val="2926"/>
              </a:lnSpc>
              <a:spcBef>
                <a:spcPct val="0"/>
              </a:spcBef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?장기적인 투자뿐만 아니라 해당 플랫폼에 락인될 수 있도록 함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724308" y="4152771"/>
            <a:ext cx="6577608" cy="727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고객의 관심 카테고리 및 토픽을 통해</a:t>
            </a:r>
          </a:p>
          <a:p>
            <a:pPr algn="ctr">
              <a:lnSpc>
                <a:spcPts val="2926"/>
              </a:lnSpc>
              <a:spcBef>
                <a:spcPct val="0"/>
              </a:spcBef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고객에게 가장 어울리는 PB 후보들을 추천해주는 기능  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357088" y="6190056"/>
            <a:ext cx="5312048" cy="1470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현재 매매가 국내주식의 경우 실시간 현재가</a:t>
            </a:r>
          </a:p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해외주식의 경우 전날 종가를 바탕으로 매매함</a:t>
            </a:r>
          </a:p>
          <a:p>
            <a:pPr algn="ctr">
              <a:lnSpc>
                <a:spcPts val="2926"/>
              </a:lnSpc>
            </a:pPr>
          </a:p>
          <a:p>
            <a:pPr algn="ctr">
              <a:lnSpc>
                <a:spcPts val="2926"/>
              </a:lnSpc>
              <a:spcBef>
                <a:spcPct val="0"/>
              </a:spcBef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향후 지정가를 정하여 매매 기능 고도화 </a:t>
            </a:r>
          </a:p>
        </p:txBody>
      </p:sp>
      <p:sp>
        <p:nvSpPr>
          <p:cNvPr name="AutoShape 22" id="22"/>
          <p:cNvSpPr/>
          <p:nvPr/>
        </p:nvSpPr>
        <p:spPr>
          <a:xfrm rot="0">
            <a:off x="1018172" y="8605863"/>
            <a:ext cx="5933395" cy="1241901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23" id="23"/>
          <p:cNvSpPr/>
          <p:nvPr/>
        </p:nvSpPr>
        <p:spPr>
          <a:xfrm rot="0">
            <a:off x="895117" y="8508355"/>
            <a:ext cx="5958941" cy="1241901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24" id="24"/>
          <p:cNvSpPr txBox="true"/>
          <p:nvPr/>
        </p:nvSpPr>
        <p:spPr>
          <a:xfrm rot="0">
            <a:off x="2423630" y="8837980"/>
            <a:ext cx="4192247" cy="424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87"/>
              </a:lnSpc>
            </a:pPr>
            <a:r>
              <a:rPr lang="en-US" b="true" sz="2526" spc="128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PB 실적 및 랭킹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885526" y="8567763"/>
            <a:ext cx="6255172" cy="1842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PB와 함께 추천한 전략으로 투자 결정 시, </a:t>
            </a:r>
          </a:p>
          <a:p>
            <a:pPr algn="ct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PB의 실적을 올려 *</a:t>
            </a:r>
            <a:r>
              <a:rPr lang="en-US" sz="2090" spc="106" u="sng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PB의 랭킹</a:t>
            </a: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을 확인할 수 있도록 함</a:t>
            </a:r>
          </a:p>
          <a:p>
            <a:pPr algn="ctr">
              <a:lnSpc>
                <a:spcPts val="2926"/>
              </a:lnSpc>
            </a:pPr>
          </a:p>
          <a:p>
            <a:pPr algn="r">
              <a:lnSpc>
                <a:spcPts val="2926"/>
              </a:lnSpc>
            </a:pP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*랭킹 </a:t>
            </a:r>
            <a:r>
              <a:rPr lang="en-US" sz="2090" spc="106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TOP5</a:t>
            </a:r>
          </a:p>
          <a:p>
            <a:pPr algn="ctr">
              <a:lnSpc>
                <a:spcPts val="2926"/>
              </a:lnSpc>
              <a:spcBef>
                <a:spcPct val="0"/>
              </a:spcBef>
            </a:pP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1560930" y="9545653"/>
            <a:ext cx="700951" cy="741391"/>
          </a:xfrm>
          <a:custGeom>
            <a:avLst/>
            <a:gdLst/>
            <a:ahLst/>
            <a:cxnLst/>
            <a:rect r="r" b="b" t="t" l="l"/>
            <a:pathLst>
              <a:path h="741391" w="700951">
                <a:moveTo>
                  <a:pt x="0" y="0"/>
                </a:moveTo>
                <a:lnTo>
                  <a:pt x="700951" y="0"/>
                </a:lnTo>
                <a:lnTo>
                  <a:pt x="700951" y="741391"/>
                </a:lnTo>
                <a:lnTo>
                  <a:pt x="0" y="7413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98413" y="1491603"/>
            <a:ext cx="8563301" cy="4442212"/>
          </a:xfrm>
          <a:custGeom>
            <a:avLst/>
            <a:gdLst/>
            <a:ahLst/>
            <a:cxnLst/>
            <a:rect r="r" b="b" t="t" l="l"/>
            <a:pathLst>
              <a:path h="4442212" w="8563301">
                <a:moveTo>
                  <a:pt x="0" y="0"/>
                </a:moveTo>
                <a:lnTo>
                  <a:pt x="8563301" y="0"/>
                </a:lnTo>
                <a:lnTo>
                  <a:pt x="8563301" y="4442213"/>
                </a:lnTo>
                <a:lnTo>
                  <a:pt x="0" y="44422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44000" y="5731012"/>
            <a:ext cx="8041554" cy="4121297"/>
          </a:xfrm>
          <a:custGeom>
            <a:avLst/>
            <a:gdLst/>
            <a:ahLst/>
            <a:cxnLst/>
            <a:rect r="r" b="b" t="t" l="l"/>
            <a:pathLst>
              <a:path h="4121297" w="8041554">
                <a:moveTo>
                  <a:pt x="0" y="0"/>
                </a:moveTo>
                <a:lnTo>
                  <a:pt x="8041554" y="0"/>
                </a:lnTo>
                <a:lnTo>
                  <a:pt x="8041554" y="4121297"/>
                </a:lnTo>
                <a:lnTo>
                  <a:pt x="0" y="4121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98413" y="671094"/>
            <a:ext cx="4661958" cy="650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168"/>
              </a:lnSpc>
            </a:pPr>
            <a:r>
              <a:rPr lang="en-US" b="true" sz="4306" spc="-305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회고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12602" y="2282941"/>
            <a:ext cx="6935657" cy="1820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7"/>
              </a:lnSpc>
            </a:pPr>
            <a:r>
              <a:rPr lang="en-US" sz="2576" spc="13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처음 겪는 MSA방식에 모든게 새로웠다. </a:t>
            </a:r>
          </a:p>
          <a:p>
            <a:pPr algn="ctr">
              <a:lnSpc>
                <a:spcPts val="3607"/>
              </a:lnSpc>
              <a:spcBef>
                <a:spcPct val="0"/>
              </a:spcBef>
            </a:pPr>
            <a:r>
              <a:rPr lang="en-US" sz="2576" spc="13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기획부터 개발까지 MSA를 고려하니 프로젝트가 쉽게 진행되지 못했다. 그러다 보니 이슈가 많아 설계에 시간이 오래 들었다.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591216" y="6097780"/>
            <a:ext cx="7147122" cy="198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4"/>
              </a:lnSpc>
            </a:pPr>
            <a:r>
              <a:rPr lang="en-US" sz="2274" spc="1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어려웠던 프로젝트였지만 기획부터, 설계, 개발까지</a:t>
            </a:r>
          </a:p>
          <a:p>
            <a:pPr algn="ctr">
              <a:lnSpc>
                <a:spcPts val="3184"/>
              </a:lnSpc>
            </a:pPr>
            <a:r>
              <a:rPr lang="en-US" sz="2274" spc="1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새로운 관점을 많이 가지게 되었다.</a:t>
            </a:r>
          </a:p>
          <a:p>
            <a:pPr algn="ctr">
              <a:lnSpc>
                <a:spcPts val="3184"/>
              </a:lnSpc>
              <a:spcBef>
                <a:spcPct val="0"/>
              </a:spcBef>
            </a:pPr>
            <a:r>
              <a:rPr lang="en-US" sz="2274" spc="11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실제로도 모놀리식에서 벗어나다 보니 DB하나를 설계하더라도 신중하게 하였고 모듈 별 분리, 분리까지의 통신 등 기술적으로 새로운 경험을 많이 했다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7351572" y="7093513"/>
            <a:ext cx="4649760" cy="0"/>
          </a:xfrm>
          <a:prstGeom prst="line">
            <a:avLst/>
          </a:prstGeom>
          <a:ln cap="rnd" w="9525">
            <a:solidFill>
              <a:srgbClr val="2254C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109973" y="2811054"/>
            <a:ext cx="14500676" cy="5458018"/>
          </a:xfrm>
          <a:custGeom>
            <a:avLst/>
            <a:gdLst/>
            <a:ahLst/>
            <a:cxnLst/>
            <a:rect r="r" b="b" t="t" l="l"/>
            <a:pathLst>
              <a:path h="5458018" w="14500676">
                <a:moveTo>
                  <a:pt x="0" y="0"/>
                </a:moveTo>
                <a:lnTo>
                  <a:pt x="14500675" y="0"/>
                </a:lnTo>
                <a:lnTo>
                  <a:pt x="14500675" y="5458018"/>
                </a:lnTo>
                <a:lnTo>
                  <a:pt x="0" y="54580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60930" y="1028700"/>
            <a:ext cx="5232736" cy="730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1"/>
              </a:lnSpc>
            </a:pPr>
            <a:r>
              <a:rPr lang="en-US" b="true" sz="4834" spc="-343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역할 및 직군 소개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8416242" y="1198288"/>
            <a:ext cx="8832689" cy="1848744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3" id="3"/>
          <p:cNvSpPr/>
          <p:nvPr/>
        </p:nvSpPr>
        <p:spPr>
          <a:xfrm rot="0">
            <a:off x="8233057" y="1053133"/>
            <a:ext cx="8870719" cy="1848744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AutoShape 4" id="4"/>
          <p:cNvSpPr/>
          <p:nvPr/>
        </p:nvSpPr>
        <p:spPr>
          <a:xfrm rot="0">
            <a:off x="8426611" y="4291705"/>
            <a:ext cx="8832689" cy="1848744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5" id="5"/>
          <p:cNvSpPr/>
          <p:nvPr/>
        </p:nvSpPr>
        <p:spPr>
          <a:xfrm rot="0">
            <a:off x="8243427" y="4146551"/>
            <a:ext cx="8870719" cy="1848744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AutoShape 6" id="6"/>
          <p:cNvSpPr/>
          <p:nvPr/>
        </p:nvSpPr>
        <p:spPr>
          <a:xfrm rot="0">
            <a:off x="8416242" y="7409556"/>
            <a:ext cx="8832689" cy="1848744"/>
          </a:xfrm>
          <a:prstGeom prst="rect">
            <a:avLst/>
          </a:prstGeom>
          <a:solidFill>
            <a:srgbClr val="496CE2"/>
          </a:solidFill>
        </p:spPr>
      </p:sp>
      <p:sp>
        <p:nvSpPr>
          <p:cNvPr name="AutoShape 7" id="7"/>
          <p:cNvSpPr/>
          <p:nvPr/>
        </p:nvSpPr>
        <p:spPr>
          <a:xfrm rot="0">
            <a:off x="8233057" y="7264402"/>
            <a:ext cx="8870719" cy="1848744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Freeform 8" id="8"/>
          <p:cNvSpPr/>
          <p:nvPr/>
        </p:nvSpPr>
        <p:spPr>
          <a:xfrm flipH="false" flipV="false" rot="0">
            <a:off x="8760687" y="4686166"/>
            <a:ext cx="1255881" cy="769513"/>
          </a:xfrm>
          <a:custGeom>
            <a:avLst/>
            <a:gdLst/>
            <a:ahLst/>
            <a:cxnLst/>
            <a:rect r="r" b="b" t="t" l="l"/>
            <a:pathLst>
              <a:path h="769513" w="1255881">
                <a:moveTo>
                  <a:pt x="0" y="0"/>
                </a:moveTo>
                <a:lnTo>
                  <a:pt x="1255881" y="0"/>
                </a:lnTo>
                <a:lnTo>
                  <a:pt x="1255881" y="769513"/>
                </a:lnTo>
                <a:lnTo>
                  <a:pt x="0" y="769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760687" y="7717704"/>
            <a:ext cx="968472" cy="968472"/>
          </a:xfrm>
          <a:custGeom>
            <a:avLst/>
            <a:gdLst/>
            <a:ahLst/>
            <a:cxnLst/>
            <a:rect r="r" b="b" t="t" l="l"/>
            <a:pathLst>
              <a:path h="968472" w="968472">
                <a:moveTo>
                  <a:pt x="0" y="0"/>
                </a:moveTo>
                <a:lnTo>
                  <a:pt x="968471" y="0"/>
                </a:lnTo>
                <a:lnTo>
                  <a:pt x="968471" y="968471"/>
                </a:lnTo>
                <a:lnTo>
                  <a:pt x="0" y="9684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760687" y="1495179"/>
            <a:ext cx="912034" cy="964652"/>
          </a:xfrm>
          <a:custGeom>
            <a:avLst/>
            <a:gdLst/>
            <a:ahLst/>
            <a:cxnLst/>
            <a:rect r="r" b="b" t="t" l="l"/>
            <a:pathLst>
              <a:path h="964652" w="912034">
                <a:moveTo>
                  <a:pt x="0" y="0"/>
                </a:moveTo>
                <a:lnTo>
                  <a:pt x="912034" y="0"/>
                </a:lnTo>
                <a:lnTo>
                  <a:pt x="912034" y="964652"/>
                </a:lnTo>
                <a:lnTo>
                  <a:pt x="0" y="9646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268870" y="2946382"/>
            <a:ext cx="6304058" cy="3188398"/>
          </a:xfrm>
          <a:custGeom>
            <a:avLst/>
            <a:gdLst/>
            <a:ahLst/>
            <a:cxnLst/>
            <a:rect r="r" b="b" t="t" l="l"/>
            <a:pathLst>
              <a:path h="3188398" w="6304058">
                <a:moveTo>
                  <a:pt x="0" y="0"/>
                </a:moveTo>
                <a:lnTo>
                  <a:pt x="6304058" y="0"/>
                </a:lnTo>
                <a:lnTo>
                  <a:pt x="6304058" y="3188398"/>
                </a:lnTo>
                <a:lnTo>
                  <a:pt x="0" y="318839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68870" y="6422265"/>
            <a:ext cx="6304058" cy="2836035"/>
          </a:xfrm>
          <a:custGeom>
            <a:avLst/>
            <a:gdLst/>
            <a:ahLst/>
            <a:cxnLst/>
            <a:rect r="r" b="b" t="t" l="l"/>
            <a:pathLst>
              <a:path h="2836035" w="6304058">
                <a:moveTo>
                  <a:pt x="0" y="0"/>
                </a:moveTo>
                <a:lnTo>
                  <a:pt x="6304058" y="0"/>
                </a:lnTo>
                <a:lnTo>
                  <a:pt x="6304058" y="2836035"/>
                </a:lnTo>
                <a:lnTo>
                  <a:pt x="0" y="283603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30803" r="-6819" b="-32111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339471" y="1094150"/>
            <a:ext cx="6072231" cy="2123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8"/>
              </a:lnSpc>
            </a:pPr>
            <a:r>
              <a:rPr lang="en-US" b="true" sz="2400" spc="122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디지털 PB의 흥행</a:t>
            </a:r>
          </a:p>
          <a:p>
            <a:pPr algn="l">
              <a:lnSpc>
                <a:spcPts val="3408"/>
              </a:lnSpc>
            </a:pPr>
            <a:r>
              <a:rPr lang="en-US" sz="2400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기존</a:t>
            </a:r>
            <a:r>
              <a:rPr lang="en-US" b="true" sz="2400" spc="122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전화 상담</a:t>
            </a:r>
            <a:r>
              <a:rPr lang="en-US" sz="2400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과</a:t>
            </a:r>
            <a:r>
              <a:rPr lang="en-US" b="true" sz="2400" spc="122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채팅 상담 기능</a:t>
            </a:r>
          </a:p>
          <a:p>
            <a:pPr algn="l">
              <a:lnSpc>
                <a:spcPts val="3408"/>
              </a:lnSpc>
            </a:pPr>
            <a:r>
              <a:rPr lang="en-US" b="true" sz="2400" spc="122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PB의 프로필 확인</a:t>
            </a:r>
            <a:r>
              <a:rPr lang="en-US" sz="2400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과 </a:t>
            </a:r>
            <a:r>
              <a:rPr lang="en-US" b="true" sz="2400" spc="122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화상상담</a:t>
            </a:r>
            <a:r>
              <a:rPr lang="en-US" sz="2400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을 통해 </a:t>
            </a:r>
          </a:p>
          <a:p>
            <a:pPr algn="l">
              <a:lnSpc>
                <a:spcPts val="3408"/>
              </a:lnSpc>
            </a:pPr>
            <a:r>
              <a:rPr lang="en-US" b="true" sz="2400" spc="122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접근성</a:t>
            </a:r>
            <a:r>
              <a:rPr lang="en-US" sz="2400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과 </a:t>
            </a:r>
            <a:r>
              <a:rPr lang="en-US" b="true" sz="2400" spc="122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신뢰성</a:t>
            </a:r>
            <a:r>
              <a:rPr lang="en-US" sz="2400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을 높여줄 수 있다고 생각함</a:t>
            </a:r>
          </a:p>
          <a:p>
            <a:pPr algn="l" marL="0" indent="0" lvl="0">
              <a:lnSpc>
                <a:spcPts val="3408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0518831" y="4432938"/>
            <a:ext cx="5903240" cy="126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7"/>
              </a:lnSpc>
            </a:pPr>
            <a:r>
              <a:rPr lang="en-US" sz="2399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PB와 고객은 </a:t>
            </a:r>
            <a:r>
              <a:rPr lang="en-US" b="true" sz="2399" spc="122" u="sng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직접 대면</a:t>
            </a:r>
            <a:r>
              <a:rPr lang="en-US" sz="2399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하는게 중요</a:t>
            </a:r>
          </a:p>
          <a:p>
            <a:pPr algn="l">
              <a:lnSpc>
                <a:spcPts val="3407"/>
              </a:lnSpc>
            </a:pPr>
            <a:r>
              <a:rPr lang="en-US" sz="2399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(PB와 고객 사이의 </a:t>
            </a:r>
            <a:r>
              <a:rPr lang="en-US" b="true" sz="2399" spc="122" u="sng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유대관계</a:t>
            </a:r>
            <a:r>
              <a:rPr lang="en-US" sz="2399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algn="l" marL="0" indent="0" lvl="0">
              <a:lnSpc>
                <a:spcPts val="3407"/>
              </a:lnSpc>
            </a:pPr>
            <a:r>
              <a:rPr lang="en-US" b="true" sz="2399" spc="122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즉, 라포 형성</a:t>
            </a:r>
            <a:r>
              <a:rPr lang="en-US" sz="2399" spc="122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이 중요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489447" y="7741691"/>
            <a:ext cx="5903240" cy="872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509" spc="127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PB와 고객이 쉽게 만날 수 있는</a:t>
            </a:r>
          </a:p>
          <a:p>
            <a:pPr algn="l" marL="0" indent="0" lvl="0">
              <a:lnSpc>
                <a:spcPts val="3562"/>
              </a:lnSpc>
            </a:pPr>
            <a:r>
              <a:rPr lang="en-US" b="true" sz="2509" spc="127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시간적 공간적</a:t>
            </a:r>
            <a:r>
              <a:rPr lang="en-US" sz="2509" spc="127">
                <a:solidFill>
                  <a:srgbClr val="01338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b="true" sz="2509" spc="127">
                <a:solidFill>
                  <a:srgbClr val="01338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제약이 없는 공간이 필요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60930" y="1028700"/>
            <a:ext cx="7576934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b="true" sz="6999" spc="-49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문제 인식 및 배경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669470" y="1718392"/>
            <a:ext cx="1205568" cy="3753480"/>
          </a:xfrm>
          <a:custGeom>
            <a:avLst/>
            <a:gdLst/>
            <a:ahLst/>
            <a:cxnLst/>
            <a:rect r="r" b="b" t="t" l="l"/>
            <a:pathLst>
              <a:path h="3753480" w="1205568">
                <a:moveTo>
                  <a:pt x="0" y="0"/>
                </a:moveTo>
                <a:lnTo>
                  <a:pt x="1205567" y="0"/>
                </a:lnTo>
                <a:lnTo>
                  <a:pt x="1205567" y="3753480"/>
                </a:lnTo>
                <a:lnTo>
                  <a:pt x="0" y="37534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82" r="0" b="-982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55198" y="5674653"/>
            <a:ext cx="1233361" cy="3414148"/>
          </a:xfrm>
          <a:custGeom>
            <a:avLst/>
            <a:gdLst/>
            <a:ahLst/>
            <a:cxnLst/>
            <a:rect r="r" b="b" t="t" l="l"/>
            <a:pathLst>
              <a:path h="3414148" w="1233361">
                <a:moveTo>
                  <a:pt x="0" y="0"/>
                </a:moveTo>
                <a:lnTo>
                  <a:pt x="1233361" y="0"/>
                </a:lnTo>
                <a:lnTo>
                  <a:pt x="1233361" y="3414148"/>
                </a:lnTo>
                <a:lnTo>
                  <a:pt x="0" y="34141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041198" y="1407953"/>
            <a:ext cx="7834061" cy="4063919"/>
          </a:xfrm>
          <a:custGeom>
            <a:avLst/>
            <a:gdLst/>
            <a:ahLst/>
            <a:cxnLst/>
            <a:rect r="r" b="b" t="t" l="l"/>
            <a:pathLst>
              <a:path h="4063919" w="7834061">
                <a:moveTo>
                  <a:pt x="0" y="0"/>
                </a:moveTo>
                <a:lnTo>
                  <a:pt x="7834062" y="0"/>
                </a:lnTo>
                <a:lnTo>
                  <a:pt x="7834062" y="4063919"/>
                </a:lnTo>
                <a:lnTo>
                  <a:pt x="0" y="40639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810969" y="5037625"/>
            <a:ext cx="8238578" cy="4273762"/>
          </a:xfrm>
          <a:custGeom>
            <a:avLst/>
            <a:gdLst/>
            <a:ahLst/>
            <a:cxnLst/>
            <a:rect r="r" b="b" t="t" l="l"/>
            <a:pathLst>
              <a:path h="4273762" w="8238578">
                <a:moveTo>
                  <a:pt x="0" y="0"/>
                </a:moveTo>
                <a:lnTo>
                  <a:pt x="8238578" y="0"/>
                </a:lnTo>
                <a:lnTo>
                  <a:pt x="8238578" y="4273762"/>
                </a:lnTo>
                <a:lnTo>
                  <a:pt x="0" y="42737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84151" y="467979"/>
            <a:ext cx="5435810" cy="758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26"/>
              </a:lnSpc>
            </a:pPr>
            <a:r>
              <a:rPr lang="en-US" b="true" sz="5021" spc="-35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배경 - PB 인터뷰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04731" y="1982450"/>
            <a:ext cx="7190405" cy="2080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39"/>
              </a:lnSpc>
            </a:pPr>
            <a:r>
              <a:rPr lang="en-US" sz="2385" spc="12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“하루에 지점(센터)에 오는 고객이 5명 내외”</a:t>
            </a:r>
          </a:p>
          <a:p>
            <a:pPr algn="ctr">
              <a:lnSpc>
                <a:spcPts val="3339"/>
              </a:lnSpc>
            </a:pPr>
          </a:p>
          <a:p>
            <a:pPr algn="ctr">
              <a:lnSpc>
                <a:spcPts val="3339"/>
              </a:lnSpc>
            </a:pPr>
            <a:r>
              <a:rPr lang="en-US" sz="2385" spc="12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“신규로 유입되는 고객이 적음"</a:t>
            </a:r>
          </a:p>
          <a:p>
            <a:pPr algn="ctr">
              <a:lnSpc>
                <a:spcPts val="3339"/>
              </a:lnSpc>
            </a:pPr>
          </a:p>
          <a:p>
            <a:pPr algn="ctr">
              <a:lnSpc>
                <a:spcPts val="3339"/>
              </a:lnSpc>
              <a:spcBef>
                <a:spcPct val="0"/>
              </a:spcBef>
            </a:pPr>
            <a:r>
              <a:rPr lang="en-US" sz="2385" spc="12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“PB와 고객이 소통할 수 있는 또 다른 창구 필요"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41429" y="5627028"/>
            <a:ext cx="6377656" cy="2080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39"/>
              </a:lnSpc>
            </a:pPr>
            <a:r>
              <a:rPr lang="en-US" sz="2385" spc="12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“PB에게 가장 중요한 일은 </a:t>
            </a:r>
          </a:p>
          <a:p>
            <a:pPr algn="ctr">
              <a:lnSpc>
                <a:spcPts val="3339"/>
              </a:lnSpc>
            </a:pPr>
            <a:r>
              <a:rPr lang="en-US" sz="2385" spc="12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고객과 유대 관계를 형성하는 것"</a:t>
            </a:r>
          </a:p>
          <a:p>
            <a:pPr algn="ctr">
              <a:lnSpc>
                <a:spcPts val="3339"/>
              </a:lnSpc>
            </a:pPr>
          </a:p>
          <a:p>
            <a:pPr algn="ctr">
              <a:lnSpc>
                <a:spcPts val="3339"/>
              </a:lnSpc>
            </a:pPr>
            <a:r>
              <a:rPr lang="en-US" sz="2385" spc="12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“디지털PB로 접근을 통해 충성 고객을</a:t>
            </a:r>
          </a:p>
          <a:p>
            <a:pPr algn="ctr">
              <a:lnSpc>
                <a:spcPts val="3339"/>
              </a:lnSpc>
              <a:spcBef>
                <a:spcPct val="0"/>
              </a:spcBef>
            </a:pPr>
            <a:r>
              <a:rPr lang="en-US" sz="2385" spc="12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형성하려면, 더 많은 기능이 필요"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11920" y="5760792"/>
            <a:ext cx="2290136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b="true" sz="2299" spc="11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K증권 양00PB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166538" y="9263762"/>
            <a:ext cx="2092762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b="true" sz="2299" spc="117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H증권 현00PB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987231" y="5552070"/>
            <a:ext cx="4649760" cy="0"/>
          </a:xfrm>
          <a:prstGeom prst="line">
            <a:avLst/>
          </a:prstGeom>
          <a:ln cap="rnd" w="9525">
            <a:solidFill>
              <a:srgbClr val="2254C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1226258" y="5575882"/>
            <a:ext cx="4649760" cy="0"/>
          </a:xfrm>
          <a:prstGeom prst="line">
            <a:avLst/>
          </a:prstGeom>
          <a:ln cap="rnd" w="9525">
            <a:solidFill>
              <a:srgbClr val="2254C5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179791" y="1710985"/>
            <a:ext cx="6314929" cy="2851613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427170" y="1057275"/>
            <a:ext cx="4209837" cy="3315247"/>
          </a:xfrm>
          <a:custGeom>
            <a:avLst/>
            <a:gdLst/>
            <a:ahLst/>
            <a:cxnLst/>
            <a:rect r="r" b="b" t="t" l="l"/>
            <a:pathLst>
              <a:path h="3315247" w="4209837">
                <a:moveTo>
                  <a:pt x="0" y="0"/>
                </a:moveTo>
                <a:lnTo>
                  <a:pt x="4209837" y="0"/>
                </a:lnTo>
                <a:lnTo>
                  <a:pt x="4209837" y="3315247"/>
                </a:lnTo>
                <a:lnTo>
                  <a:pt x="0" y="33152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562618" y="4617379"/>
            <a:ext cx="4074388" cy="554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19"/>
              </a:lnSpc>
              <a:spcBef>
                <a:spcPct val="0"/>
              </a:spcBef>
            </a:pPr>
            <a:r>
              <a:rPr lang="en-US" b="true" sz="3926" u="none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Marketing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520185" y="6748087"/>
            <a:ext cx="6106480" cy="2726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9"/>
              </a:lnSpc>
            </a:pPr>
            <a:r>
              <a:rPr lang="en-US" sz="3926" b="true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고객은 본인의 성향에 맞는 PB 선택 가능</a:t>
            </a:r>
          </a:p>
          <a:p>
            <a:pPr algn="ctr">
              <a:lnSpc>
                <a:spcPts val="4319"/>
              </a:lnSpc>
            </a:pPr>
          </a:p>
          <a:p>
            <a:pPr algn="ctr" marL="0" indent="0" lvl="0">
              <a:lnSpc>
                <a:spcPts val="4319"/>
              </a:lnSpc>
              <a:spcBef>
                <a:spcPct val="0"/>
              </a:spcBef>
            </a:pPr>
            <a:r>
              <a:rPr lang="en-US" b="true" sz="392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PB는 편리하게 고객을 유치하고 관리할 수 있음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738777" y="6061657"/>
            <a:ext cx="3722072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</a:pPr>
            <a:r>
              <a:rPr lang="en-US" sz="24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전화와 대면의 그 중간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37520" y="4588804"/>
            <a:ext cx="4599471" cy="554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19"/>
              </a:lnSpc>
            </a:pPr>
            <a:r>
              <a:rPr lang="en-US" b="true" sz="392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Research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243019" y="6033082"/>
            <a:ext cx="4393972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</a:pPr>
            <a:r>
              <a:rPr lang="en-US" sz="2400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PB와 고객이 쉽게 만날 수 있는 장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73529" y="780169"/>
            <a:ext cx="5563475" cy="776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67"/>
              </a:lnSpc>
            </a:pPr>
            <a:r>
              <a:rPr lang="en-US" b="true" sz="5139" spc="-364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아이디어 도출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55439" y="6705547"/>
            <a:ext cx="6741937" cy="340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9"/>
              </a:lnSpc>
            </a:pPr>
            <a:r>
              <a:rPr lang="en-US" sz="3526" b="true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사전에 마이데이터와 투자 요구사항을 전달</a:t>
            </a:r>
          </a:p>
          <a:p>
            <a:pPr algn="ctr">
              <a:lnSpc>
                <a:spcPts val="3879"/>
              </a:lnSpc>
            </a:pPr>
            <a:r>
              <a:rPr lang="en-US" sz="3526" b="true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&gt; PB는 프리셋을 통해 고객 상담을 준비할 시간 확보</a:t>
            </a:r>
          </a:p>
          <a:p>
            <a:pPr algn="ctr">
              <a:lnSpc>
                <a:spcPts val="3879"/>
              </a:lnSpc>
            </a:pPr>
          </a:p>
          <a:p>
            <a:pPr algn="ctr" marL="0" indent="0" lvl="0">
              <a:lnSpc>
                <a:spcPts val="3879"/>
              </a:lnSpc>
              <a:spcBef>
                <a:spcPct val="0"/>
              </a:spcBef>
            </a:pPr>
            <a:r>
              <a:rPr lang="en-US" b="true" sz="3526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PB와 고객은 화상채팅을 통해 포트폴리오를 함께 구성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898840" y="2472408"/>
            <a:ext cx="5081381" cy="3216064"/>
          </a:xfrm>
          <a:custGeom>
            <a:avLst/>
            <a:gdLst/>
            <a:ahLst/>
            <a:cxnLst/>
            <a:rect r="r" b="b" t="t" l="l"/>
            <a:pathLst>
              <a:path h="3216064" w="5081381">
                <a:moveTo>
                  <a:pt x="0" y="0"/>
                </a:moveTo>
                <a:lnTo>
                  <a:pt x="5081381" y="0"/>
                </a:lnTo>
                <a:lnTo>
                  <a:pt x="5081381" y="3216064"/>
                </a:lnTo>
                <a:lnTo>
                  <a:pt x="0" y="32160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530591" y="5621797"/>
            <a:ext cx="9817879" cy="1180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254C5"/>
                </a:solidFill>
                <a:latin typeface="Montserrat"/>
                <a:ea typeface="Montserrat"/>
                <a:cs typeface="Montserrat"/>
                <a:sym typeface="Montserrat"/>
              </a:rPr>
              <a:t>스몰리치 - PB연결</a:t>
            </a:r>
          </a:p>
          <a:p>
            <a:pPr algn="ctr" marL="0" indent="0" lvl="0">
              <a:lnSpc>
                <a:spcPts val="4759"/>
              </a:lnSpc>
            </a:pPr>
            <a:r>
              <a:rPr lang="en-US" b="true" sz="3399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비대면 투자 전략 컨설팅 플랫폼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275986" y="743746"/>
            <a:ext cx="2946454" cy="294645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13385">
                <a:alpha val="8078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99"/>
                </a:lnSpc>
              </a:pPr>
              <a:r>
                <a:rPr lang="en-US" b="true" sz="3499">
                  <a:solidFill>
                    <a:srgbClr val="FFFFFF">
                      <a:alpha val="80784"/>
                    </a:srgbClr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마이데이터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132198" y="6024268"/>
            <a:ext cx="3234032" cy="3234032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093FF">
                <a:alpha val="8078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99"/>
                </a:lnSpc>
              </a:pPr>
              <a:r>
                <a:rPr lang="en-US" b="true" sz="3499">
                  <a:solidFill>
                    <a:srgbClr val="FFFFFF">
                      <a:alpha val="80784"/>
                    </a:srgbClr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비대면 화상채팅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4052940" y="743746"/>
            <a:ext cx="2946454" cy="294645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160D8">
                <a:alpha val="8078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99"/>
                </a:lnSpc>
              </a:pPr>
              <a:r>
                <a:rPr lang="en-US" b="true" sz="3499">
                  <a:solidFill>
                    <a:srgbClr val="FFFFFF">
                      <a:alpha val="80784"/>
                    </a:srgbClr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백테스트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4052940" y="6245367"/>
            <a:ext cx="2946454" cy="2946454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96CE2">
                <a:alpha val="8078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99"/>
                </a:lnSpc>
              </a:pPr>
              <a:r>
                <a:rPr lang="en-US" b="true" sz="3499">
                  <a:solidFill>
                    <a:srgbClr val="FFFFFF">
                      <a:alpha val="80784"/>
                    </a:srgbClr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매매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44818" y="4367747"/>
            <a:ext cx="912034" cy="964652"/>
          </a:xfrm>
          <a:custGeom>
            <a:avLst/>
            <a:gdLst/>
            <a:ahLst/>
            <a:cxnLst/>
            <a:rect r="r" b="b" t="t" l="l"/>
            <a:pathLst>
              <a:path h="964652" w="912034">
                <a:moveTo>
                  <a:pt x="0" y="0"/>
                </a:moveTo>
                <a:lnTo>
                  <a:pt x="912035" y="0"/>
                </a:lnTo>
                <a:lnTo>
                  <a:pt x="912035" y="964652"/>
                </a:lnTo>
                <a:lnTo>
                  <a:pt x="0" y="964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068121" y="2864114"/>
            <a:ext cx="14778279" cy="6615858"/>
          </a:xfrm>
          <a:custGeom>
            <a:avLst/>
            <a:gdLst/>
            <a:ahLst/>
            <a:cxnLst/>
            <a:rect r="r" b="b" t="t" l="l"/>
            <a:pathLst>
              <a:path h="6615858" w="14778279">
                <a:moveTo>
                  <a:pt x="0" y="0"/>
                </a:moveTo>
                <a:lnTo>
                  <a:pt x="14778279" y="0"/>
                </a:lnTo>
                <a:lnTo>
                  <a:pt x="14778279" y="6615858"/>
                </a:lnTo>
                <a:lnTo>
                  <a:pt x="0" y="66158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71784" y="623515"/>
            <a:ext cx="4996289" cy="1368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4560" spc="-323" b="true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데이터 수집 </a:t>
            </a:r>
          </a:p>
          <a:p>
            <a:pPr algn="l" marL="0" indent="0" lvl="0">
              <a:lnSpc>
                <a:spcPts val="5472"/>
              </a:lnSpc>
            </a:pPr>
            <a:r>
              <a:rPr lang="en-US" b="true" sz="4560" spc="-323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원천 및 방법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43683" y="779968"/>
            <a:ext cx="5887544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42"/>
              </a:lnSpc>
            </a:pPr>
            <a:r>
              <a:rPr lang="en-US" b="true" sz="4535" spc="-322">
                <a:solidFill>
                  <a:srgbClr val="2254C5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고객과 PB 서비스 순서도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895117" cy="10287000"/>
            <a:chOff x="0" y="0"/>
            <a:chExt cx="235751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575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35751">
                  <a:moveTo>
                    <a:pt x="0" y="0"/>
                  </a:moveTo>
                  <a:lnTo>
                    <a:pt x="235751" y="0"/>
                  </a:lnTo>
                  <a:lnTo>
                    <a:pt x="23575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96CE2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575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96746" y="429879"/>
            <a:ext cx="301625" cy="25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 spc="10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PICKLE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192357" y="2683819"/>
            <a:ext cx="2074317" cy="2349064"/>
            <a:chOff x="0" y="0"/>
            <a:chExt cx="828077" cy="93775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28077" cy="937757"/>
            </a:xfrm>
            <a:custGeom>
              <a:avLst/>
              <a:gdLst/>
              <a:ahLst/>
              <a:cxnLst/>
              <a:rect r="r" b="b" t="t" l="l"/>
              <a:pathLst>
                <a:path h="937757" w="828077">
                  <a:moveTo>
                    <a:pt x="111968" y="0"/>
                  </a:moveTo>
                  <a:lnTo>
                    <a:pt x="716109" y="0"/>
                  </a:lnTo>
                  <a:cubicBezTo>
                    <a:pt x="777947" y="0"/>
                    <a:pt x="828077" y="50130"/>
                    <a:pt x="828077" y="111968"/>
                  </a:cubicBezTo>
                  <a:lnTo>
                    <a:pt x="828077" y="825789"/>
                  </a:lnTo>
                  <a:cubicBezTo>
                    <a:pt x="828077" y="887627"/>
                    <a:pt x="777947" y="937757"/>
                    <a:pt x="716109" y="937757"/>
                  </a:cubicBezTo>
                  <a:lnTo>
                    <a:pt x="111968" y="937757"/>
                  </a:lnTo>
                  <a:cubicBezTo>
                    <a:pt x="50130" y="937757"/>
                    <a:pt x="0" y="887627"/>
                    <a:pt x="0" y="825789"/>
                  </a:cubicBezTo>
                  <a:lnTo>
                    <a:pt x="0" y="111968"/>
                  </a:lnTo>
                  <a:cubicBezTo>
                    <a:pt x="0" y="50130"/>
                    <a:pt x="50130" y="0"/>
                    <a:pt x="111968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28077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고객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마이데이터 동의 </a:t>
              </a:r>
            </a:p>
            <a:p>
              <a:pPr algn="ctr">
                <a:lnSpc>
                  <a:spcPts val="2939"/>
                </a:lnSpc>
              </a:pP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회원가입 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&amp; 로그인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781024" y="2683819"/>
            <a:ext cx="2110193" cy="2349064"/>
            <a:chOff x="0" y="0"/>
            <a:chExt cx="842398" cy="93775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42398" cy="937757"/>
            </a:xfrm>
            <a:custGeom>
              <a:avLst/>
              <a:gdLst/>
              <a:ahLst/>
              <a:cxnLst/>
              <a:rect r="r" b="b" t="t" l="l"/>
              <a:pathLst>
                <a:path h="937757" w="842398">
                  <a:moveTo>
                    <a:pt x="110065" y="0"/>
                  </a:moveTo>
                  <a:lnTo>
                    <a:pt x="732334" y="0"/>
                  </a:lnTo>
                  <a:cubicBezTo>
                    <a:pt x="761525" y="0"/>
                    <a:pt x="789520" y="11596"/>
                    <a:pt x="810161" y="32237"/>
                  </a:cubicBezTo>
                  <a:cubicBezTo>
                    <a:pt x="830802" y="52878"/>
                    <a:pt x="842398" y="80874"/>
                    <a:pt x="842398" y="110065"/>
                  </a:cubicBezTo>
                  <a:lnTo>
                    <a:pt x="842398" y="827692"/>
                  </a:lnTo>
                  <a:cubicBezTo>
                    <a:pt x="842398" y="856883"/>
                    <a:pt x="830802" y="884878"/>
                    <a:pt x="810161" y="905520"/>
                  </a:cubicBezTo>
                  <a:cubicBezTo>
                    <a:pt x="789520" y="926161"/>
                    <a:pt x="761525" y="937757"/>
                    <a:pt x="732334" y="937757"/>
                  </a:cubicBezTo>
                  <a:lnTo>
                    <a:pt x="110065" y="937757"/>
                  </a:lnTo>
                  <a:cubicBezTo>
                    <a:pt x="49278" y="937757"/>
                    <a:pt x="0" y="888479"/>
                    <a:pt x="0" y="827692"/>
                  </a:cubicBezTo>
                  <a:lnTo>
                    <a:pt x="0" y="110065"/>
                  </a:lnTo>
                  <a:cubicBezTo>
                    <a:pt x="0" y="80874"/>
                    <a:pt x="11596" y="52878"/>
                    <a:pt x="32237" y="32237"/>
                  </a:cubicBezTo>
                  <a:cubicBezTo>
                    <a:pt x="52878" y="11596"/>
                    <a:pt x="80874" y="0"/>
                    <a:pt x="110065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42398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고객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마이데이터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확인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>
            <a:off x="3266674" y="3858351"/>
            <a:ext cx="514350" cy="0"/>
          </a:xfrm>
          <a:prstGeom prst="line">
            <a:avLst/>
          </a:prstGeom>
          <a:ln cap="rnd" w="38100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4" id="14"/>
          <p:cNvGrpSpPr/>
          <p:nvPr/>
        </p:nvGrpSpPr>
        <p:grpSpPr>
          <a:xfrm rot="0">
            <a:off x="6409080" y="2683819"/>
            <a:ext cx="2133964" cy="2349064"/>
            <a:chOff x="0" y="0"/>
            <a:chExt cx="851888" cy="93775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51888" cy="937757"/>
            </a:xfrm>
            <a:custGeom>
              <a:avLst/>
              <a:gdLst/>
              <a:ahLst/>
              <a:cxnLst/>
              <a:rect r="r" b="b" t="t" l="l"/>
              <a:pathLst>
                <a:path h="937757" w="851888">
                  <a:moveTo>
                    <a:pt x="108839" y="0"/>
                  </a:moveTo>
                  <a:lnTo>
                    <a:pt x="743049" y="0"/>
                  </a:lnTo>
                  <a:cubicBezTo>
                    <a:pt x="771915" y="0"/>
                    <a:pt x="799599" y="11467"/>
                    <a:pt x="820010" y="31878"/>
                  </a:cubicBezTo>
                  <a:cubicBezTo>
                    <a:pt x="840421" y="52289"/>
                    <a:pt x="851888" y="79973"/>
                    <a:pt x="851888" y="108839"/>
                  </a:cubicBezTo>
                  <a:lnTo>
                    <a:pt x="851888" y="828918"/>
                  </a:lnTo>
                  <a:cubicBezTo>
                    <a:pt x="851888" y="857784"/>
                    <a:pt x="840421" y="885467"/>
                    <a:pt x="820010" y="905879"/>
                  </a:cubicBezTo>
                  <a:cubicBezTo>
                    <a:pt x="799599" y="926290"/>
                    <a:pt x="771915" y="937757"/>
                    <a:pt x="743049" y="937757"/>
                  </a:cubicBezTo>
                  <a:lnTo>
                    <a:pt x="108839" y="937757"/>
                  </a:lnTo>
                  <a:cubicBezTo>
                    <a:pt x="79973" y="937757"/>
                    <a:pt x="52289" y="926290"/>
                    <a:pt x="31878" y="905879"/>
                  </a:cubicBezTo>
                  <a:cubicBezTo>
                    <a:pt x="11467" y="885467"/>
                    <a:pt x="0" y="857784"/>
                    <a:pt x="0" y="828918"/>
                  </a:cubicBezTo>
                  <a:lnTo>
                    <a:pt x="0" y="108839"/>
                  </a:lnTo>
                  <a:cubicBezTo>
                    <a:pt x="0" y="79973"/>
                    <a:pt x="11467" y="52289"/>
                    <a:pt x="31878" y="31878"/>
                  </a:cubicBezTo>
                  <a:cubicBezTo>
                    <a:pt x="52289" y="11467"/>
                    <a:pt x="79973" y="0"/>
                    <a:pt x="108839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851888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PB프로필 조회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&amp;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원하는 PB 선택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>
            <a:off x="5891217" y="3858351"/>
            <a:ext cx="517863" cy="0"/>
          </a:xfrm>
          <a:prstGeom prst="line">
            <a:avLst/>
          </a:prstGeom>
          <a:ln cap="rnd" w="38100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8" id="18"/>
          <p:cNvGrpSpPr/>
          <p:nvPr/>
        </p:nvGrpSpPr>
        <p:grpSpPr>
          <a:xfrm rot="0">
            <a:off x="3482561" y="7088314"/>
            <a:ext cx="2050500" cy="2349064"/>
            <a:chOff x="0" y="0"/>
            <a:chExt cx="818569" cy="93775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8569" cy="937757"/>
            </a:xfrm>
            <a:custGeom>
              <a:avLst/>
              <a:gdLst/>
              <a:ahLst/>
              <a:cxnLst/>
              <a:rect r="r" b="b" t="t" l="l"/>
              <a:pathLst>
                <a:path h="937757" w="818569">
                  <a:moveTo>
                    <a:pt x="113269" y="0"/>
                  </a:moveTo>
                  <a:lnTo>
                    <a:pt x="705300" y="0"/>
                  </a:lnTo>
                  <a:cubicBezTo>
                    <a:pt x="735341" y="0"/>
                    <a:pt x="764151" y="11934"/>
                    <a:pt x="785393" y="33176"/>
                  </a:cubicBezTo>
                  <a:cubicBezTo>
                    <a:pt x="806635" y="54418"/>
                    <a:pt x="818569" y="83228"/>
                    <a:pt x="818569" y="113269"/>
                  </a:cubicBezTo>
                  <a:lnTo>
                    <a:pt x="818569" y="824488"/>
                  </a:lnTo>
                  <a:cubicBezTo>
                    <a:pt x="818569" y="854529"/>
                    <a:pt x="806635" y="883339"/>
                    <a:pt x="785393" y="904581"/>
                  </a:cubicBezTo>
                  <a:cubicBezTo>
                    <a:pt x="764151" y="925823"/>
                    <a:pt x="735341" y="937757"/>
                    <a:pt x="705300" y="937757"/>
                  </a:cubicBezTo>
                  <a:lnTo>
                    <a:pt x="113269" y="937757"/>
                  </a:lnTo>
                  <a:cubicBezTo>
                    <a:pt x="83228" y="937757"/>
                    <a:pt x="54418" y="925823"/>
                    <a:pt x="33176" y="904581"/>
                  </a:cubicBezTo>
                  <a:cubicBezTo>
                    <a:pt x="11934" y="883339"/>
                    <a:pt x="0" y="854529"/>
                    <a:pt x="0" y="824488"/>
                  </a:cubicBezTo>
                  <a:lnTo>
                    <a:pt x="0" y="113269"/>
                  </a:lnTo>
                  <a:cubicBezTo>
                    <a:pt x="0" y="83228"/>
                    <a:pt x="11934" y="54418"/>
                    <a:pt x="33176" y="33176"/>
                  </a:cubicBezTo>
                  <a:cubicBezTo>
                    <a:pt x="54418" y="11934"/>
                    <a:pt x="83228" y="0"/>
                    <a:pt x="113269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818569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PB 로그인</a:t>
              </a:r>
            </a:p>
          </p:txBody>
        </p:sp>
      </p:grpSp>
      <p:sp>
        <p:nvSpPr>
          <p:cNvPr name="AutoShape 21" id="21"/>
          <p:cNvSpPr/>
          <p:nvPr/>
        </p:nvSpPr>
        <p:spPr>
          <a:xfrm flipV="true">
            <a:off x="5533061" y="8262846"/>
            <a:ext cx="1235660" cy="0"/>
          </a:xfrm>
          <a:prstGeom prst="line">
            <a:avLst/>
          </a:prstGeom>
          <a:ln cap="rnd" w="38100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2" id="22"/>
          <p:cNvGrpSpPr/>
          <p:nvPr/>
        </p:nvGrpSpPr>
        <p:grpSpPr>
          <a:xfrm rot="0">
            <a:off x="9076444" y="2683819"/>
            <a:ext cx="2149988" cy="2349064"/>
            <a:chOff x="0" y="0"/>
            <a:chExt cx="858285" cy="93775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58285" cy="937757"/>
            </a:xfrm>
            <a:custGeom>
              <a:avLst/>
              <a:gdLst/>
              <a:ahLst/>
              <a:cxnLst/>
              <a:rect r="r" b="b" t="t" l="l"/>
              <a:pathLst>
                <a:path h="937757" w="858285">
                  <a:moveTo>
                    <a:pt x="108027" y="0"/>
                  </a:moveTo>
                  <a:lnTo>
                    <a:pt x="750257" y="0"/>
                  </a:lnTo>
                  <a:cubicBezTo>
                    <a:pt x="809919" y="0"/>
                    <a:pt x="858285" y="48366"/>
                    <a:pt x="858285" y="108027"/>
                  </a:cubicBezTo>
                  <a:lnTo>
                    <a:pt x="858285" y="829729"/>
                  </a:lnTo>
                  <a:cubicBezTo>
                    <a:pt x="858285" y="858380"/>
                    <a:pt x="846903" y="885857"/>
                    <a:pt x="826644" y="906116"/>
                  </a:cubicBezTo>
                  <a:cubicBezTo>
                    <a:pt x="806385" y="926375"/>
                    <a:pt x="778908" y="937757"/>
                    <a:pt x="750257" y="937757"/>
                  </a:cubicBezTo>
                  <a:lnTo>
                    <a:pt x="108027" y="937757"/>
                  </a:lnTo>
                  <a:cubicBezTo>
                    <a:pt x="79377" y="937757"/>
                    <a:pt x="51900" y="926375"/>
                    <a:pt x="31640" y="906116"/>
                  </a:cubicBezTo>
                  <a:cubicBezTo>
                    <a:pt x="11381" y="885857"/>
                    <a:pt x="0" y="858380"/>
                    <a:pt x="0" y="829729"/>
                  </a:cubicBezTo>
                  <a:lnTo>
                    <a:pt x="0" y="108027"/>
                  </a:lnTo>
                  <a:cubicBezTo>
                    <a:pt x="0" y="79377"/>
                    <a:pt x="11381" y="51900"/>
                    <a:pt x="31640" y="31640"/>
                  </a:cubicBezTo>
                  <a:cubicBezTo>
                    <a:pt x="51900" y="11381"/>
                    <a:pt x="79377" y="0"/>
                    <a:pt x="108027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858285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투자 전략 상담 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날짜 선택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&amp;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상담 요청서 작성</a:t>
              </a:r>
            </a:p>
          </p:txBody>
        </p:sp>
      </p:grpSp>
      <p:sp>
        <p:nvSpPr>
          <p:cNvPr name="AutoShape 25" id="25"/>
          <p:cNvSpPr/>
          <p:nvPr/>
        </p:nvSpPr>
        <p:spPr>
          <a:xfrm>
            <a:off x="8543044" y="3858351"/>
            <a:ext cx="533400" cy="0"/>
          </a:xfrm>
          <a:prstGeom prst="line">
            <a:avLst/>
          </a:prstGeom>
          <a:ln cap="rnd" w="38100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6" id="26"/>
          <p:cNvGrpSpPr/>
          <p:nvPr/>
        </p:nvGrpSpPr>
        <p:grpSpPr>
          <a:xfrm rot="0">
            <a:off x="6154296" y="7088314"/>
            <a:ext cx="2090295" cy="2349064"/>
            <a:chOff x="0" y="0"/>
            <a:chExt cx="834455" cy="93775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34455" cy="937757"/>
            </a:xfrm>
            <a:custGeom>
              <a:avLst/>
              <a:gdLst/>
              <a:ahLst/>
              <a:cxnLst/>
              <a:rect r="r" b="b" t="t" l="l"/>
              <a:pathLst>
                <a:path h="937757" w="834455">
                  <a:moveTo>
                    <a:pt x="111112" y="0"/>
                  </a:moveTo>
                  <a:lnTo>
                    <a:pt x="723343" y="0"/>
                  </a:lnTo>
                  <a:cubicBezTo>
                    <a:pt x="784708" y="0"/>
                    <a:pt x="834455" y="49747"/>
                    <a:pt x="834455" y="111112"/>
                  </a:cubicBezTo>
                  <a:lnTo>
                    <a:pt x="834455" y="826644"/>
                  </a:lnTo>
                  <a:cubicBezTo>
                    <a:pt x="834455" y="888010"/>
                    <a:pt x="784708" y="937757"/>
                    <a:pt x="723343" y="937757"/>
                  </a:cubicBezTo>
                  <a:lnTo>
                    <a:pt x="111112" y="937757"/>
                  </a:lnTo>
                  <a:cubicBezTo>
                    <a:pt x="49747" y="937757"/>
                    <a:pt x="0" y="888010"/>
                    <a:pt x="0" y="826644"/>
                  </a:cubicBezTo>
                  <a:lnTo>
                    <a:pt x="0" y="111112"/>
                  </a:lnTo>
                  <a:cubicBezTo>
                    <a:pt x="0" y="49747"/>
                    <a:pt x="49747" y="0"/>
                    <a:pt x="111112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834455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고객 요청서 확인&amp;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 상담 확정</a:t>
              </a:r>
            </a:p>
          </p:txBody>
        </p:sp>
      </p:grpSp>
      <p:sp>
        <p:nvSpPr>
          <p:cNvPr name="AutoShape 29" id="29"/>
          <p:cNvSpPr/>
          <p:nvPr/>
        </p:nvSpPr>
        <p:spPr>
          <a:xfrm>
            <a:off x="5533061" y="8262846"/>
            <a:ext cx="621235" cy="0"/>
          </a:xfrm>
          <a:prstGeom prst="line">
            <a:avLst/>
          </a:prstGeom>
          <a:ln cap="rnd" w="38100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0" id="30"/>
          <p:cNvSpPr/>
          <p:nvPr/>
        </p:nvSpPr>
        <p:spPr>
          <a:xfrm flipH="true">
            <a:off x="7199444" y="5032883"/>
            <a:ext cx="2951994" cy="2055431"/>
          </a:xfrm>
          <a:prstGeom prst="line">
            <a:avLst/>
          </a:prstGeom>
          <a:ln cap="rnd" w="85725">
            <a:solidFill>
              <a:srgbClr val="ACB8C0"/>
            </a:solidFill>
            <a:prstDash val="lgDash"/>
            <a:headEnd type="none" len="sm" w="sm"/>
            <a:tailEnd type="arrow" len="sm" w="med"/>
          </a:ln>
        </p:spPr>
      </p:sp>
      <p:grpSp>
        <p:nvGrpSpPr>
          <p:cNvPr name="Group 31" id="31"/>
          <p:cNvGrpSpPr/>
          <p:nvPr/>
        </p:nvGrpSpPr>
        <p:grpSpPr>
          <a:xfrm rot="0">
            <a:off x="8865827" y="7088314"/>
            <a:ext cx="2094656" cy="2349064"/>
            <a:chOff x="0" y="0"/>
            <a:chExt cx="836196" cy="937757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36196" cy="937757"/>
            </a:xfrm>
            <a:custGeom>
              <a:avLst/>
              <a:gdLst/>
              <a:ahLst/>
              <a:cxnLst/>
              <a:rect r="r" b="b" t="t" l="l"/>
              <a:pathLst>
                <a:path h="937757" w="836196">
                  <a:moveTo>
                    <a:pt x="110881" y="0"/>
                  </a:moveTo>
                  <a:lnTo>
                    <a:pt x="725315" y="0"/>
                  </a:lnTo>
                  <a:cubicBezTo>
                    <a:pt x="786553" y="0"/>
                    <a:pt x="836196" y="49643"/>
                    <a:pt x="836196" y="110881"/>
                  </a:cubicBezTo>
                  <a:lnTo>
                    <a:pt x="836196" y="826876"/>
                  </a:lnTo>
                  <a:cubicBezTo>
                    <a:pt x="836196" y="856283"/>
                    <a:pt x="824514" y="884486"/>
                    <a:pt x="803720" y="905280"/>
                  </a:cubicBezTo>
                  <a:cubicBezTo>
                    <a:pt x="782926" y="926075"/>
                    <a:pt x="754722" y="937757"/>
                    <a:pt x="725315" y="937757"/>
                  </a:cubicBezTo>
                  <a:lnTo>
                    <a:pt x="110881" y="937757"/>
                  </a:lnTo>
                  <a:cubicBezTo>
                    <a:pt x="81474" y="937757"/>
                    <a:pt x="53271" y="926075"/>
                    <a:pt x="32476" y="905280"/>
                  </a:cubicBezTo>
                  <a:cubicBezTo>
                    <a:pt x="11682" y="884486"/>
                    <a:pt x="0" y="856283"/>
                    <a:pt x="0" y="826876"/>
                  </a:cubicBezTo>
                  <a:lnTo>
                    <a:pt x="0" y="110881"/>
                  </a:lnTo>
                  <a:cubicBezTo>
                    <a:pt x="0" y="81474"/>
                    <a:pt x="11682" y="53271"/>
                    <a:pt x="32476" y="32476"/>
                  </a:cubicBezTo>
                  <a:cubicBezTo>
                    <a:pt x="53271" y="11682"/>
                    <a:pt x="81474" y="0"/>
                    <a:pt x="110881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47625"/>
              <a:ext cx="836196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상담 전 고객이 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첨부한 파일 참고</a:t>
              </a:r>
            </a:p>
          </p:txBody>
        </p:sp>
      </p:grpSp>
      <p:sp>
        <p:nvSpPr>
          <p:cNvPr name="AutoShape 34" id="34"/>
          <p:cNvSpPr/>
          <p:nvPr/>
        </p:nvSpPr>
        <p:spPr>
          <a:xfrm>
            <a:off x="8244592" y="8262846"/>
            <a:ext cx="621235" cy="0"/>
          </a:xfrm>
          <a:prstGeom prst="line">
            <a:avLst/>
          </a:prstGeom>
          <a:ln cap="rnd" w="38100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5" id="35"/>
          <p:cNvGrpSpPr/>
          <p:nvPr/>
        </p:nvGrpSpPr>
        <p:grpSpPr>
          <a:xfrm rot="0">
            <a:off x="11665192" y="7088314"/>
            <a:ext cx="2030603" cy="2349064"/>
            <a:chOff x="0" y="0"/>
            <a:chExt cx="810626" cy="937757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0626" cy="937757"/>
            </a:xfrm>
            <a:custGeom>
              <a:avLst/>
              <a:gdLst/>
              <a:ahLst/>
              <a:cxnLst/>
              <a:rect r="r" b="b" t="t" l="l"/>
              <a:pathLst>
                <a:path h="937757" w="810626">
                  <a:moveTo>
                    <a:pt x="114379" y="0"/>
                  </a:moveTo>
                  <a:lnTo>
                    <a:pt x="696247" y="0"/>
                  </a:lnTo>
                  <a:cubicBezTo>
                    <a:pt x="726582" y="0"/>
                    <a:pt x="755675" y="12051"/>
                    <a:pt x="777125" y="33501"/>
                  </a:cubicBezTo>
                  <a:cubicBezTo>
                    <a:pt x="798575" y="54951"/>
                    <a:pt x="810626" y="84044"/>
                    <a:pt x="810626" y="114379"/>
                  </a:cubicBezTo>
                  <a:lnTo>
                    <a:pt x="810626" y="823378"/>
                  </a:lnTo>
                  <a:cubicBezTo>
                    <a:pt x="810626" y="853713"/>
                    <a:pt x="798575" y="882806"/>
                    <a:pt x="777125" y="904256"/>
                  </a:cubicBezTo>
                  <a:cubicBezTo>
                    <a:pt x="755675" y="925706"/>
                    <a:pt x="726582" y="937757"/>
                    <a:pt x="696247" y="937757"/>
                  </a:cubicBezTo>
                  <a:lnTo>
                    <a:pt x="114379" y="937757"/>
                  </a:lnTo>
                  <a:cubicBezTo>
                    <a:pt x="84044" y="937757"/>
                    <a:pt x="54951" y="925706"/>
                    <a:pt x="33501" y="904256"/>
                  </a:cubicBezTo>
                  <a:cubicBezTo>
                    <a:pt x="12051" y="882806"/>
                    <a:pt x="0" y="853713"/>
                    <a:pt x="0" y="823378"/>
                  </a:cubicBezTo>
                  <a:lnTo>
                    <a:pt x="0" y="114379"/>
                  </a:lnTo>
                  <a:cubicBezTo>
                    <a:pt x="0" y="84044"/>
                    <a:pt x="12051" y="54951"/>
                    <a:pt x="33501" y="33501"/>
                  </a:cubicBezTo>
                  <a:cubicBezTo>
                    <a:pt x="54951" y="12051"/>
                    <a:pt x="84044" y="0"/>
                    <a:pt x="114379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47625"/>
              <a:ext cx="810626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고객 맞춤 </a:t>
              </a:r>
            </a:p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프리셋 생성</a:t>
              </a:r>
            </a:p>
          </p:txBody>
        </p:sp>
      </p:grpSp>
      <p:sp>
        <p:nvSpPr>
          <p:cNvPr name="AutoShape 38" id="38"/>
          <p:cNvSpPr/>
          <p:nvPr/>
        </p:nvSpPr>
        <p:spPr>
          <a:xfrm>
            <a:off x="10960483" y="8262846"/>
            <a:ext cx="704709" cy="0"/>
          </a:xfrm>
          <a:prstGeom prst="line">
            <a:avLst/>
          </a:prstGeom>
          <a:ln cap="rnd" w="38100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9" id="39"/>
          <p:cNvGrpSpPr/>
          <p:nvPr/>
        </p:nvGrpSpPr>
        <p:grpSpPr>
          <a:xfrm rot="0">
            <a:off x="12979484" y="2683819"/>
            <a:ext cx="2189783" cy="2349064"/>
            <a:chOff x="0" y="0"/>
            <a:chExt cx="874171" cy="937757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74171" cy="937757"/>
            </a:xfrm>
            <a:custGeom>
              <a:avLst/>
              <a:gdLst/>
              <a:ahLst/>
              <a:cxnLst/>
              <a:rect r="r" b="b" t="t" l="l"/>
              <a:pathLst>
                <a:path h="937757" w="874171">
                  <a:moveTo>
                    <a:pt x="106064" y="0"/>
                  </a:moveTo>
                  <a:lnTo>
                    <a:pt x="768107" y="0"/>
                  </a:lnTo>
                  <a:cubicBezTo>
                    <a:pt x="826685" y="0"/>
                    <a:pt x="874171" y="47487"/>
                    <a:pt x="874171" y="106064"/>
                  </a:cubicBezTo>
                  <a:lnTo>
                    <a:pt x="874171" y="831692"/>
                  </a:lnTo>
                  <a:cubicBezTo>
                    <a:pt x="874171" y="859823"/>
                    <a:pt x="862996" y="886800"/>
                    <a:pt x="843106" y="906691"/>
                  </a:cubicBezTo>
                  <a:cubicBezTo>
                    <a:pt x="823215" y="926582"/>
                    <a:pt x="796237" y="937757"/>
                    <a:pt x="768107" y="937757"/>
                  </a:cubicBezTo>
                  <a:lnTo>
                    <a:pt x="106064" y="937757"/>
                  </a:lnTo>
                  <a:cubicBezTo>
                    <a:pt x="47487" y="937757"/>
                    <a:pt x="0" y="890270"/>
                    <a:pt x="0" y="831692"/>
                  </a:cubicBezTo>
                  <a:lnTo>
                    <a:pt x="0" y="106064"/>
                  </a:lnTo>
                  <a:cubicBezTo>
                    <a:pt x="0" y="47487"/>
                    <a:pt x="47487" y="0"/>
                    <a:pt x="106064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47625"/>
              <a:ext cx="874171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실시간 상담 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&amp;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 포트폴리오 전략 생성</a:t>
              </a:r>
            </a:p>
          </p:txBody>
        </p:sp>
      </p:grpSp>
      <p:sp>
        <p:nvSpPr>
          <p:cNvPr name="AutoShape 42" id="42"/>
          <p:cNvSpPr/>
          <p:nvPr/>
        </p:nvSpPr>
        <p:spPr>
          <a:xfrm>
            <a:off x="11226432" y="3858351"/>
            <a:ext cx="1753052" cy="0"/>
          </a:xfrm>
          <a:prstGeom prst="line">
            <a:avLst/>
          </a:prstGeom>
          <a:ln cap="rnd" w="38100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3" id="43"/>
          <p:cNvSpPr/>
          <p:nvPr/>
        </p:nvSpPr>
        <p:spPr>
          <a:xfrm flipV="true">
            <a:off x="12680493" y="5032883"/>
            <a:ext cx="1393882" cy="2055431"/>
          </a:xfrm>
          <a:prstGeom prst="line">
            <a:avLst/>
          </a:prstGeom>
          <a:ln cap="rnd" w="95250">
            <a:solidFill>
              <a:srgbClr val="ACB8C0"/>
            </a:solidFill>
            <a:prstDash val="lgDash"/>
            <a:headEnd type="none" len="sm" w="sm"/>
            <a:tailEnd type="arrow" len="sm" w="med"/>
          </a:ln>
        </p:spPr>
      </p:sp>
      <p:grpSp>
        <p:nvGrpSpPr>
          <p:cNvPr name="Group 44" id="44"/>
          <p:cNvGrpSpPr/>
          <p:nvPr/>
        </p:nvGrpSpPr>
        <p:grpSpPr>
          <a:xfrm rot="0">
            <a:off x="15702666" y="2683819"/>
            <a:ext cx="2094656" cy="2349064"/>
            <a:chOff x="0" y="0"/>
            <a:chExt cx="836196" cy="937757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836196" cy="937757"/>
            </a:xfrm>
            <a:custGeom>
              <a:avLst/>
              <a:gdLst/>
              <a:ahLst/>
              <a:cxnLst/>
              <a:rect r="r" b="b" t="t" l="l"/>
              <a:pathLst>
                <a:path h="937757" w="836196">
                  <a:moveTo>
                    <a:pt x="110881" y="0"/>
                  </a:moveTo>
                  <a:lnTo>
                    <a:pt x="725315" y="0"/>
                  </a:lnTo>
                  <a:cubicBezTo>
                    <a:pt x="786553" y="0"/>
                    <a:pt x="836196" y="49643"/>
                    <a:pt x="836196" y="110881"/>
                  </a:cubicBezTo>
                  <a:lnTo>
                    <a:pt x="836196" y="826876"/>
                  </a:lnTo>
                  <a:cubicBezTo>
                    <a:pt x="836196" y="856283"/>
                    <a:pt x="824514" y="884486"/>
                    <a:pt x="803720" y="905280"/>
                  </a:cubicBezTo>
                  <a:cubicBezTo>
                    <a:pt x="782926" y="926075"/>
                    <a:pt x="754722" y="937757"/>
                    <a:pt x="725315" y="937757"/>
                  </a:cubicBezTo>
                  <a:lnTo>
                    <a:pt x="110881" y="937757"/>
                  </a:lnTo>
                  <a:cubicBezTo>
                    <a:pt x="81474" y="937757"/>
                    <a:pt x="53271" y="926075"/>
                    <a:pt x="32476" y="905280"/>
                  </a:cubicBezTo>
                  <a:cubicBezTo>
                    <a:pt x="11682" y="884486"/>
                    <a:pt x="0" y="856283"/>
                    <a:pt x="0" y="826876"/>
                  </a:cubicBezTo>
                  <a:lnTo>
                    <a:pt x="0" y="110881"/>
                  </a:lnTo>
                  <a:cubicBezTo>
                    <a:pt x="0" y="81474"/>
                    <a:pt x="11682" y="53271"/>
                    <a:pt x="32476" y="32476"/>
                  </a:cubicBezTo>
                  <a:cubicBezTo>
                    <a:pt x="53271" y="11682"/>
                    <a:pt x="81474" y="0"/>
                    <a:pt x="110881" y="0"/>
                  </a:cubicBezTo>
                  <a:close/>
                </a:path>
              </a:pathLst>
            </a:custGeom>
            <a:solidFill>
              <a:srgbClr val="BFC9FF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47625"/>
              <a:ext cx="836196" cy="985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생성한 전략을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 바탕으로 </a:t>
              </a:r>
            </a:p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210 네버랜드"/>
                  <a:ea typeface="210 네버랜드"/>
                  <a:cs typeface="210 네버랜드"/>
                  <a:sym typeface="210 네버랜드"/>
                </a:rPr>
                <a:t>일괄 매매</a:t>
              </a:r>
            </a:p>
          </p:txBody>
        </p:sp>
      </p:grpSp>
      <p:sp>
        <p:nvSpPr>
          <p:cNvPr name="AutoShape 47" id="47"/>
          <p:cNvSpPr/>
          <p:nvPr/>
        </p:nvSpPr>
        <p:spPr>
          <a:xfrm>
            <a:off x="15169266" y="3858351"/>
            <a:ext cx="533400" cy="0"/>
          </a:xfrm>
          <a:prstGeom prst="line">
            <a:avLst/>
          </a:prstGeom>
          <a:ln cap="rnd" w="38100">
            <a:solidFill>
              <a:srgbClr val="ACB8C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DAGQUAOBvr4</dc:identifier>
  <dcterms:modified xsi:type="dcterms:W3CDTF">2011-08-01T06:04:30Z</dcterms:modified>
  <cp:revision>1</cp:revision>
  <dc:title>피클 </dc:title>
</cp:coreProperties>
</file>

<file path=docProps/thumbnail.jpeg>
</file>